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7" r:id="rId4"/>
    <p:sldId id="258" r:id="rId5"/>
    <p:sldId id="259" r:id="rId6"/>
    <p:sldId id="260" r:id="rId7"/>
    <p:sldId id="261" r:id="rId8"/>
    <p:sldId id="262" r:id="rId9"/>
    <p:sldId id="263" r:id="rId11"/>
    <p:sldId id="264" r:id="rId12"/>
    <p:sldId id="277" r:id="rId13"/>
    <p:sldId id="278" r:id="rId14"/>
    <p:sldId id="287" r:id="rId15"/>
    <p:sldId id="268" r:id="rId16"/>
    <p:sldId id="269" r:id="rId17"/>
    <p:sldId id="270" r:id="rId18"/>
    <p:sldId id="279" r:id="rId19"/>
    <p:sldId id="273" r:id="rId20"/>
    <p:sldId id="274" r:id="rId21"/>
    <p:sldId id="275"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1D0C66-BA23-4F1C-8321-032AB161E83E}">
          <p14:sldIdLst>
            <p14:sldId id="256"/>
            <p14:sldId id="257"/>
          </p14:sldIdLst>
        </p14:section>
        <p14:section name="Untitled Section" id="{8BE1AA53-1FE7-4AB9-9F1A-9113E2007880}">
          <p14:sldIdLst>
            <p14:sldId id="258"/>
            <p14:sldId id="259"/>
            <p14:sldId id="260"/>
            <p14:sldId id="261"/>
            <p14:sldId id="262"/>
            <p14:sldId id="263"/>
            <p14:sldId id="264"/>
            <p14:sldId id="277"/>
            <p14:sldId id="278"/>
            <p14:sldId id="287"/>
            <p14:sldId id="268"/>
            <p14:sldId id="269"/>
            <p14:sldId id="270"/>
            <p14:sldId id="279"/>
            <p14:sldId id="273"/>
            <p14:sldId id="274"/>
            <p14:sldId id="275"/>
            <p14:sldId id="28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K"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FF4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0T14:49:54.649"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89748D-6C28-4658-B811-3C4A9D4E0C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DF9A2-2075-4755-976B-1841DF0599EA}" type="slidenum">
              <a:rPr lang="en-US" smtClean="0"/>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3889748D-6C28-4658-B811-3C4A9D4E0C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DF9A2-2075-4755-976B-1841DF0599EA}" type="slidenum">
              <a:rPr lang="en-US" smtClean="0"/>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3889748D-6C28-4658-B811-3C4A9D4E0C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DF9A2-2075-4755-976B-1841DF0599EA}"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889748D-6C28-4658-B811-3C4A9D4E0C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DF9A2-2075-4755-976B-1841DF0599EA}"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3889748D-6C28-4658-B811-3C4A9D4E0C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5DF9A2-2075-4755-976B-1841DF0599EA}" type="slidenum">
              <a:rPr lang="en-US" smtClean="0"/>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3889748D-6C28-4658-B811-3C4A9D4E0C7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DF9A2-2075-4755-976B-1841DF0599EA}" type="slidenum">
              <a:rPr lang="en-US" smtClean="0"/>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3889748D-6C28-4658-B811-3C4A9D4E0C7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5DF9A2-2075-4755-976B-1841DF0599EA}" type="slidenum">
              <a:rPr lang="en-US" smtClean="0"/>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89748D-6C28-4658-B811-3C4A9D4E0C7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5DF9A2-2075-4755-976B-1841DF0599EA}" type="slidenum">
              <a:rPr lang="en-US" smtClean="0"/>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89748D-6C28-4658-B811-3C4A9D4E0C7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5DF9A2-2075-4755-976B-1841DF0599EA}" type="slidenum">
              <a:rPr lang="en-US" smtClean="0"/>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3889748D-6C28-4658-B811-3C4A9D4E0C7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DF9A2-2075-4755-976B-1841DF0599E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3889748D-6C28-4658-B811-3C4A9D4E0C7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5DF9A2-2075-4755-976B-1841DF0599EA}" type="slidenum">
              <a:rPr lang="en-US" smtClean="0"/>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30000"/>
            <a:lum/>
          </a:blip>
          <a:srcRect/>
          <a:stretch>
            <a:fillRect t="-5000" b="-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89748D-6C28-4658-B811-3C4A9D4E0C7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DF9A2-2075-4755-976B-1841DF0599EA}" type="slidenum">
              <a:rPr lang="en-US" smtClean="0"/>
            </a:fld>
            <a:endParaRPr lang="en-US"/>
          </a:p>
        </p:txBody>
      </p:sp>
      <p:pic>
        <p:nvPicPr>
          <p:cNvPr id="2050" name="Picture 2" descr="Không có mô tả ảnh."/>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1"/>
            <a:ext cx="1786759" cy="18111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GI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jpe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09750"/>
            <a:ext cx="12011025" cy="3943350"/>
          </a:xfrm>
        </p:spPr>
        <p:txBody>
          <a:bodyPr>
            <a:normAutofit/>
          </a:bodyPr>
          <a:lstStyle/>
          <a:p>
            <a:r>
              <a:rPr lang="en-US" altLang="zh-CN" sz="5000" b="1" dirty="0">
                <a:solidFill>
                  <a:srgbClr val="FF0000"/>
                </a:solidFill>
                <a:effectLst>
                  <a:outerShdw blurRad="38100" dist="38100" dir="2700000" algn="tl">
                    <a:srgbClr val="000000">
                      <a:alpha val="43137"/>
                    </a:srgbClr>
                  </a:outerShdw>
                </a:effectLst>
                <a:latin typeface="Times New Roman" panose="02020603050405020304" charset="0"/>
                <a:ea typeface="杨任东竹石体-Heavy" panose="02000000000000000000" charset="-122"/>
                <a:cs typeface="Times New Roman" panose="02020603050405020304" charset="0"/>
              </a:rPr>
              <a:t>CHÀO MỪNG </a:t>
            </a:r>
            <a:r>
              <a:rPr lang="en-US" altLang="zh-CN" sz="5000" b="1" dirty="0" smtClean="0">
                <a:solidFill>
                  <a:srgbClr val="FF0000"/>
                </a:solidFill>
                <a:effectLst>
                  <a:outerShdw blurRad="38100" dist="38100" dir="2700000" algn="tl">
                    <a:srgbClr val="000000">
                      <a:alpha val="43137"/>
                    </a:srgbClr>
                  </a:outerShdw>
                </a:effectLst>
                <a:latin typeface="Times New Roman" panose="02020603050405020304" charset="0"/>
                <a:ea typeface="杨任东竹石体-Heavy" panose="02000000000000000000" charset="-122"/>
                <a:cs typeface="Times New Roman" panose="02020603050405020304" charset="0"/>
              </a:rPr>
              <a:t>THẦY, CÔ                       CÙNG </a:t>
            </a:r>
            <a:r>
              <a:rPr lang="en-US" altLang="zh-CN" sz="5000" b="1" dirty="0">
                <a:solidFill>
                  <a:srgbClr val="FF0000"/>
                </a:solidFill>
                <a:effectLst>
                  <a:outerShdw blurRad="38100" dist="38100" dir="2700000" algn="tl">
                    <a:srgbClr val="000000">
                      <a:alpha val="43137"/>
                    </a:srgbClr>
                  </a:outerShdw>
                </a:effectLst>
                <a:latin typeface="Times New Roman" panose="02020603050405020304" charset="0"/>
                <a:ea typeface="杨任东竹石体-Heavy" panose="02000000000000000000" charset="-122"/>
                <a:cs typeface="Times New Roman" panose="02020603050405020304" charset="0"/>
              </a:rPr>
              <a:t>TOÀN THỂ CÁC BẠN ĐẾN VỚI BUỔI BẢO VỆ ĐỒ ÁN TỐT NGHIỆP CỦA </a:t>
            </a:r>
            <a:r>
              <a:rPr lang="en-US" altLang="zh-CN" sz="5000" b="1" dirty="0" smtClean="0">
                <a:solidFill>
                  <a:srgbClr val="FF0000"/>
                </a:solidFill>
                <a:effectLst>
                  <a:outerShdw blurRad="38100" dist="38100" dir="2700000" algn="tl">
                    <a:srgbClr val="000000">
                      <a:alpha val="43137"/>
                    </a:srgbClr>
                  </a:outerShdw>
                </a:effectLst>
                <a:latin typeface="Times New Roman" panose="02020603050405020304" charset="0"/>
                <a:ea typeface="杨任东竹石体-Heavy" panose="02000000000000000000" charset="-122"/>
                <a:cs typeface="Times New Roman" panose="02020603050405020304" charset="0"/>
              </a:rPr>
              <a:t>NHÓM </a:t>
            </a:r>
            <a:r>
              <a:rPr lang="en-US" altLang="zh-CN" sz="5000" b="1" dirty="0">
                <a:solidFill>
                  <a:srgbClr val="FF0000"/>
                </a:solidFill>
                <a:effectLst>
                  <a:outerShdw blurRad="38100" dist="38100" dir="2700000" algn="tl">
                    <a:srgbClr val="000000">
                      <a:alpha val="43137"/>
                    </a:srgbClr>
                  </a:outerShdw>
                </a:effectLst>
                <a:latin typeface="Times New Roman" panose="02020603050405020304" charset="0"/>
                <a:ea typeface="杨任东竹石体-Heavy" panose="02000000000000000000" charset="-122"/>
                <a:cs typeface="Times New Roman" panose="02020603050405020304" charset="0"/>
              </a:rPr>
              <a:t>CHÚNG EM</a:t>
            </a:r>
            <a:br>
              <a:rPr lang="en-US" altLang="zh-CN" sz="5000" b="1" dirty="0">
                <a:solidFill>
                  <a:srgbClr val="C00000"/>
                </a:solidFill>
                <a:effectLst>
                  <a:outerShdw blurRad="38100" dist="38100" dir="2700000" algn="tl">
                    <a:srgbClr val="000000">
                      <a:alpha val="43137"/>
                    </a:srgbClr>
                  </a:outerShdw>
                </a:effectLst>
                <a:latin typeface="Times New Roman" panose="02020603050405020304" charset="0"/>
                <a:ea typeface="杨任东竹石体-Heavy" panose="02000000000000000000" charset="-122"/>
                <a:cs typeface="Times New Roman" panose="02020603050405020304" charset="0"/>
              </a:rPr>
            </a:br>
            <a:endParaRPr lang="en-US" sz="5000" b="1" dirty="0">
              <a:solidFill>
                <a:srgbClr val="C00000"/>
              </a:solidFill>
            </a:endParaRPr>
          </a:p>
        </p:txBody>
      </p:sp>
      <p:pic>
        <p:nvPicPr>
          <p:cNvPr id="4" name="Picture 3"/>
          <p:cNvPicPr>
            <a:picLocks noChangeAspect="1"/>
          </p:cNvPicPr>
          <p:nvPr/>
        </p:nvPicPr>
        <p:blipFill>
          <a:blip r:embed="rId1"/>
          <a:stretch>
            <a:fillRect/>
          </a:stretch>
        </p:blipFill>
        <p:spPr>
          <a:xfrm>
            <a:off x="0" y="-1"/>
            <a:ext cx="1778278" cy="1809751"/>
          </a:xfrm>
          <a:prstGeom prst="rect">
            <a:avLst/>
          </a:prstGeom>
          <a:blipFill dpi="0" rotWithShape="1">
            <a:blip r:embed="rId2">
              <a:alphaModFix amt="35000"/>
            </a:blip>
            <a:srcRect/>
            <a:tile tx="0" ty="0" sx="100000" sy="100000" flip="none" algn="tl"/>
          </a:blipFill>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410712" y="3200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1638151801" name="Picture 64" descr="màn-hình-lcd-16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8046720" y="4219575"/>
            <a:ext cx="4145280" cy="2638425"/>
          </a:xfrm>
          <a:prstGeom prst="rect">
            <a:avLst/>
          </a:prstGeom>
          <a:noFill/>
          <a:ln>
            <a:noFill/>
          </a:ln>
        </p:spPr>
      </p:pic>
      <p:pic>
        <p:nvPicPr>
          <p:cNvPr id="5" name="Picture 58" descr="minifinker Digital Microstep Driver, Optical Isolation 57 86 Stepper Motor  Controller 48V Power Supply for Industrial Use : Amazon.co.uk: Business,  Industry &amp; Sci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8046720" y="1807210"/>
            <a:ext cx="4145280" cy="2413000"/>
          </a:xfrm>
          <a:prstGeom prst="rect">
            <a:avLst/>
          </a:prstGeom>
          <a:noFill/>
          <a:ln>
            <a:noFill/>
          </a:ln>
        </p:spPr>
      </p:pic>
      <p:sp>
        <p:nvSpPr>
          <p:cNvPr id="9" name="Rectangles 8"/>
          <p:cNvSpPr/>
          <p:nvPr/>
        </p:nvSpPr>
        <p:spPr>
          <a:xfrm>
            <a:off x="0" y="1807210"/>
            <a:ext cx="8046720" cy="505079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vi-VN" altLang="en-US" sz="2000" u="sng">
                <a:solidFill>
                  <a:schemeClr val="tx1"/>
                </a:solidFill>
                <a:latin typeface="Times New Roman" panose="02020603050405020304" charset="0"/>
                <a:cs typeface="Times New Roman" panose="02020603050405020304" charset="0"/>
              </a:rPr>
              <a:t>2.1.</a:t>
            </a:r>
            <a:r>
              <a:rPr lang="en-US" altLang="vi-VN" sz="2000" u="sng">
                <a:solidFill>
                  <a:schemeClr val="tx1"/>
                </a:solidFill>
                <a:latin typeface="Times New Roman" panose="02020603050405020304" charset="0"/>
                <a:cs typeface="Times New Roman" panose="02020603050405020304" charset="0"/>
              </a:rPr>
              <a:t>3</a:t>
            </a:r>
            <a:r>
              <a:rPr lang="vi-VN" altLang="en-US" sz="2000" u="sng">
                <a:solidFill>
                  <a:schemeClr val="tx1"/>
                </a:solidFill>
                <a:latin typeface="Times New Roman" panose="02020603050405020304" charset="0"/>
                <a:cs typeface="Times New Roman" panose="02020603050405020304" charset="0"/>
              </a:rPr>
              <a:t> </a:t>
            </a:r>
            <a:r>
              <a:rPr lang="en-US" sz="2000" u="sng">
                <a:solidFill>
                  <a:schemeClr val="tx1"/>
                </a:solidFill>
                <a:latin typeface="Times New Roman" panose="02020603050405020304" charset="0"/>
                <a:cs typeface="Times New Roman" panose="02020603050405020304" charset="0"/>
              </a:rPr>
              <a:t>Microstep Driver TB6600</a:t>
            </a:r>
            <a:endParaRPr lang="en-US" sz="2000" u="sng">
              <a:solidFill>
                <a:schemeClr val="tx1"/>
              </a:solidFill>
              <a:latin typeface="Times New Roman" panose="02020603050405020304" charset="0"/>
              <a:cs typeface="Times New Roman" panose="02020603050405020304" charset="0"/>
            </a:endParaRPr>
          </a:p>
          <a:p>
            <a:pPr indent="457200" algn="l"/>
            <a:r>
              <a:rPr lang="vi-VN" altLang="en-US" sz="2000">
                <a:solidFill>
                  <a:schemeClr val="tx1"/>
                </a:solidFill>
                <a:latin typeface="Times New Roman" panose="02020603050405020304" charset="0"/>
                <a:cs typeface="Times New Roman" panose="02020603050405020304" charset="0"/>
              </a:rPr>
              <a:t>-</a:t>
            </a:r>
            <a:r>
              <a:rPr lang="en-US" sz="2000">
                <a:solidFill>
                  <a:schemeClr val="tx1"/>
                </a:solidFill>
                <a:latin typeface="Times New Roman" panose="02020603050405020304" charset="0"/>
                <a:cs typeface="Times New Roman" panose="02020603050405020304" charset="0"/>
              </a:rPr>
              <a:t>TB6600 là một loại trình điều khiển động cơ bước (microstep driver)</a:t>
            </a:r>
            <a:endParaRPr lang="en-US" sz="2000">
              <a:solidFill>
                <a:schemeClr val="tx1"/>
              </a:solidFill>
              <a:latin typeface="Times New Roman" panose="02020603050405020304" charset="0"/>
              <a:cs typeface="Times New Roman" panose="02020603050405020304" charset="0"/>
            </a:endParaRPr>
          </a:p>
          <a:p>
            <a:pPr indent="457200" algn="l"/>
            <a:r>
              <a:rPr lang="vi-VN" altLang="en-US" sz="2000">
                <a:solidFill>
                  <a:schemeClr val="tx1"/>
                </a:solidFill>
                <a:latin typeface="Times New Roman" panose="02020603050405020304" charset="0"/>
                <a:cs typeface="Times New Roman" panose="02020603050405020304" charset="0"/>
              </a:rPr>
              <a:t>-</a:t>
            </a:r>
            <a:r>
              <a:rPr lang="en-US" sz="2000">
                <a:solidFill>
                  <a:schemeClr val="tx1"/>
                </a:solidFill>
                <a:latin typeface="Times New Roman" panose="02020603050405020304" charset="0"/>
                <a:cs typeface="Times New Roman" panose="02020603050405020304" charset="0"/>
              </a:rPr>
              <a:t>Điện áp cung cấp: Thường hoạt động trong phạm vi từ 9V đến 42V DC</a:t>
            </a:r>
            <a:endParaRPr lang="en-US" sz="2000">
              <a:solidFill>
                <a:schemeClr val="tx1"/>
              </a:solidFill>
              <a:latin typeface="Times New Roman" panose="02020603050405020304" charset="0"/>
              <a:cs typeface="Times New Roman" panose="02020603050405020304" charset="0"/>
            </a:endParaRPr>
          </a:p>
          <a:p>
            <a:pPr indent="457200" algn="l"/>
            <a:r>
              <a:rPr lang="vi-VN" altLang="en-US" sz="2000">
                <a:solidFill>
                  <a:schemeClr val="tx1"/>
                </a:solidFill>
                <a:latin typeface="Times New Roman" panose="02020603050405020304" charset="0"/>
                <a:cs typeface="Times New Roman" panose="02020603050405020304" charset="0"/>
              </a:rPr>
              <a:t>-</a:t>
            </a:r>
            <a:r>
              <a:rPr lang="en-US" sz="2000">
                <a:solidFill>
                  <a:schemeClr val="tx1"/>
                </a:solidFill>
                <a:latin typeface="Times New Roman" panose="02020603050405020304" charset="0"/>
                <a:cs typeface="Times New Roman" panose="02020603050405020304" charset="0"/>
              </a:rPr>
              <a:t>Dòng điện đầu ra: Có thể cung cấp dòng điện lên đến 4.0A cho mỗi pha</a:t>
            </a:r>
            <a:endParaRPr lang="en-US" sz="2000">
              <a:solidFill>
                <a:schemeClr val="tx1"/>
              </a:solidFill>
              <a:latin typeface="Times New Roman" panose="02020603050405020304" charset="0"/>
              <a:cs typeface="Times New Roman" panose="02020603050405020304" charset="0"/>
            </a:endParaRPr>
          </a:p>
          <a:p>
            <a:pPr indent="457200" algn="l"/>
            <a:r>
              <a:rPr lang="vi-VN" altLang="en-US" sz="2000">
                <a:solidFill>
                  <a:schemeClr val="tx1"/>
                </a:solidFill>
                <a:latin typeface="Times New Roman" panose="02020603050405020304" charset="0"/>
                <a:cs typeface="Times New Roman" panose="02020603050405020304" charset="0"/>
              </a:rPr>
              <a:t>-</a:t>
            </a:r>
            <a:r>
              <a:rPr lang="en-US" sz="2000">
                <a:solidFill>
                  <a:schemeClr val="tx1"/>
                </a:solidFill>
                <a:latin typeface="Times New Roman" panose="02020603050405020304" charset="0"/>
                <a:cs typeface="Times New Roman" panose="02020603050405020304" charset="0"/>
              </a:rPr>
              <a:t>Cấu hình microstepping: TB6600 hỗ trợ nhiều chế độ microstepping</a:t>
            </a:r>
            <a:endParaRPr lang="en-US" sz="2000">
              <a:solidFill>
                <a:schemeClr val="tx1"/>
              </a:solidFill>
              <a:latin typeface="Times New Roman" panose="02020603050405020304" charset="0"/>
              <a:cs typeface="Times New Roman" panose="02020603050405020304" charset="0"/>
            </a:endParaRPr>
          </a:p>
          <a:p>
            <a:pPr indent="457200" algn="l"/>
            <a:r>
              <a:rPr lang="vi-VN" altLang="en-US" sz="2000">
                <a:solidFill>
                  <a:schemeClr val="tx1"/>
                </a:solidFill>
                <a:latin typeface="Times New Roman" panose="02020603050405020304" charset="0"/>
                <a:cs typeface="Times New Roman" panose="02020603050405020304" charset="0"/>
              </a:rPr>
              <a:t>-</a:t>
            </a:r>
            <a:r>
              <a:rPr lang="en-US" sz="2000">
                <a:solidFill>
                  <a:schemeClr val="tx1"/>
                </a:solidFill>
                <a:latin typeface="Times New Roman" panose="02020603050405020304" charset="0"/>
                <a:cs typeface="Times New Roman" panose="02020603050405020304" charset="0"/>
              </a:rPr>
              <a:t>Tích hợp: Dễ dàng tích hợp với các hệ thống điều khiển như Arduino</a:t>
            </a:r>
            <a:endParaRPr lang="en-US" sz="2000">
              <a:solidFill>
                <a:schemeClr val="tx1"/>
              </a:solidFill>
              <a:latin typeface="Times New Roman" panose="02020603050405020304" charset="0"/>
              <a:cs typeface="Times New Roman" panose="02020603050405020304" charset="0"/>
            </a:endParaRPr>
          </a:p>
          <a:p>
            <a:pPr indent="457200" algn="l"/>
            <a:endParaRPr lang="en-US" sz="2000">
              <a:solidFill>
                <a:schemeClr val="tx1"/>
              </a:solidFill>
              <a:latin typeface="Times New Roman" panose="02020603050405020304" charset="0"/>
              <a:cs typeface="Times New Roman" panose="02020603050405020304" charset="0"/>
            </a:endParaRPr>
          </a:p>
          <a:p>
            <a:pPr algn="l"/>
            <a:r>
              <a:rPr lang="en-US" sz="2000" u="sng">
                <a:solidFill>
                  <a:schemeClr val="tx1"/>
                </a:solidFill>
                <a:latin typeface="Times New Roman" panose="02020603050405020304" charset="0"/>
                <a:cs typeface="Times New Roman" panose="02020603050405020304" charset="0"/>
              </a:rPr>
              <a:t>2.</a:t>
            </a:r>
            <a:r>
              <a:rPr lang="vi-VN" altLang="en-US" sz="2000" u="sng">
                <a:solidFill>
                  <a:schemeClr val="tx1"/>
                </a:solidFill>
                <a:latin typeface="Times New Roman" panose="02020603050405020304" charset="0"/>
                <a:cs typeface="Times New Roman" panose="02020603050405020304" charset="0"/>
              </a:rPr>
              <a:t>1</a:t>
            </a:r>
            <a:r>
              <a:rPr lang="en-US" sz="2000" u="sng">
                <a:solidFill>
                  <a:schemeClr val="tx1"/>
                </a:solidFill>
                <a:latin typeface="Times New Roman" panose="02020603050405020304" charset="0"/>
                <a:cs typeface="Times New Roman" panose="02020603050405020304" charset="0"/>
              </a:rPr>
              <a:t>.4 Màn hình LCD1602</a:t>
            </a:r>
            <a:endParaRPr lang="en-US" sz="2000" u="sng">
              <a:solidFill>
                <a:schemeClr val="tx1"/>
              </a:solidFill>
              <a:latin typeface="Times New Roman" panose="02020603050405020304" charset="0"/>
              <a:cs typeface="Times New Roman" panose="02020603050405020304" charset="0"/>
            </a:endParaRPr>
          </a:p>
          <a:p>
            <a:pPr lvl="1" algn="l"/>
            <a:r>
              <a:rPr lang="en-US" sz="2000">
                <a:solidFill>
                  <a:schemeClr val="tx1"/>
                </a:solidFill>
                <a:latin typeface="Times New Roman" panose="02020603050405020304" charset="0"/>
                <a:cs typeface="Times New Roman" panose="02020603050405020304" charset="0"/>
              </a:rPr>
              <a:t>Thông Số Kỹ Thuật Màn hình LCD1602:</a:t>
            </a:r>
            <a:endParaRPr lang="en-US" sz="2000">
              <a:solidFill>
                <a:schemeClr val="tx1"/>
              </a:solidFill>
              <a:latin typeface="Times New Roman" panose="02020603050405020304" charset="0"/>
              <a:cs typeface="Times New Roman" panose="02020603050405020304" charset="0"/>
            </a:endParaRPr>
          </a:p>
          <a:p>
            <a:pPr lvl="1" algn="l"/>
            <a:r>
              <a:rPr lang="en-US" sz="2000">
                <a:solidFill>
                  <a:schemeClr val="tx1"/>
                </a:solidFill>
                <a:latin typeface="Times New Roman" panose="02020603050405020304" charset="0"/>
                <a:cs typeface="Times New Roman" panose="02020603050405020304" charset="0"/>
              </a:rPr>
              <a:t></a:t>
            </a:r>
            <a:r>
              <a:rPr lang="vi-VN" altLang="en-US" sz="2000">
                <a:solidFill>
                  <a:schemeClr val="tx1"/>
                </a:solidFill>
                <a:latin typeface="Times New Roman" panose="02020603050405020304" charset="0"/>
                <a:cs typeface="Times New Roman" panose="02020603050405020304" charset="0"/>
              </a:rPr>
              <a:t>-</a:t>
            </a:r>
            <a:r>
              <a:rPr lang="en-US" sz="2000">
                <a:solidFill>
                  <a:schemeClr val="tx1"/>
                </a:solidFill>
                <a:latin typeface="Times New Roman" panose="02020603050405020304" charset="0"/>
                <a:cs typeface="Times New Roman" panose="02020603050405020304" charset="0"/>
              </a:rPr>
              <a:t>Điện áp hoạt động: 5V</a:t>
            </a:r>
            <a:endParaRPr lang="en-US" sz="2000">
              <a:solidFill>
                <a:schemeClr val="tx1"/>
              </a:solidFill>
              <a:latin typeface="Times New Roman" panose="02020603050405020304" charset="0"/>
              <a:cs typeface="Times New Roman" panose="02020603050405020304" charset="0"/>
            </a:endParaRPr>
          </a:p>
          <a:p>
            <a:pPr lvl="1" algn="l"/>
            <a:r>
              <a:rPr lang="en-US" sz="2000">
                <a:solidFill>
                  <a:schemeClr val="tx1"/>
                </a:solidFill>
                <a:latin typeface="Times New Roman" panose="02020603050405020304" charset="0"/>
                <a:cs typeface="Times New Roman" panose="02020603050405020304" charset="0"/>
              </a:rPr>
              <a:t></a:t>
            </a:r>
            <a:r>
              <a:rPr lang="vi-VN" altLang="en-US" sz="2000">
                <a:solidFill>
                  <a:schemeClr val="tx1"/>
                </a:solidFill>
                <a:latin typeface="Times New Roman" panose="02020603050405020304" charset="0"/>
                <a:cs typeface="Times New Roman" panose="02020603050405020304" charset="0"/>
              </a:rPr>
              <a:t>-</a:t>
            </a:r>
            <a:r>
              <a:rPr lang="en-US" sz="2000">
                <a:solidFill>
                  <a:schemeClr val="tx1"/>
                </a:solidFill>
                <a:latin typeface="Times New Roman" panose="02020603050405020304" charset="0"/>
                <a:cs typeface="Times New Roman" panose="02020603050405020304" charset="0"/>
              </a:rPr>
              <a:t>Kích thước của màn hình LCD 1602: 8 x 3.6 x 0.8 cm</a:t>
            </a:r>
            <a:endParaRPr lang="en-US" sz="2000">
              <a:solidFill>
                <a:schemeClr val="tx1"/>
              </a:solidFill>
              <a:latin typeface="Times New Roman" panose="02020603050405020304" charset="0"/>
              <a:cs typeface="Times New Roman" panose="02020603050405020304" charset="0"/>
            </a:endParaRPr>
          </a:p>
          <a:p>
            <a:pPr lvl="1" algn="l"/>
            <a:r>
              <a:rPr lang="en-US" sz="2000">
                <a:solidFill>
                  <a:schemeClr val="tx1"/>
                </a:solidFill>
                <a:latin typeface="Times New Roman" panose="02020603050405020304" charset="0"/>
                <a:cs typeface="Times New Roman" panose="02020603050405020304" charset="0"/>
              </a:rPr>
              <a:t></a:t>
            </a:r>
            <a:r>
              <a:rPr lang="vi-VN" altLang="en-US" sz="2000">
                <a:solidFill>
                  <a:schemeClr val="tx1"/>
                </a:solidFill>
                <a:latin typeface="Times New Roman" panose="02020603050405020304" charset="0"/>
                <a:cs typeface="Times New Roman" panose="02020603050405020304" charset="0"/>
              </a:rPr>
              <a:t>-</a:t>
            </a:r>
            <a:r>
              <a:rPr lang="en-US" sz="2000">
                <a:solidFill>
                  <a:schemeClr val="tx1"/>
                </a:solidFill>
                <a:latin typeface="Times New Roman" panose="02020603050405020304" charset="0"/>
                <a:cs typeface="Times New Roman" panose="02020603050405020304" charset="0"/>
              </a:rPr>
              <a:t>Màu nền: xanh lá hoặc xanh dương</a:t>
            </a:r>
            <a:endParaRPr lang="en-US" sz="2000">
              <a:solidFill>
                <a:schemeClr val="tx1"/>
              </a:solidFill>
              <a:latin typeface="Times New Roman" panose="02020603050405020304" charset="0"/>
              <a:cs typeface="Times New Roman" panose="02020603050405020304" charset="0"/>
            </a:endParaRPr>
          </a:p>
          <a:p>
            <a:pPr lvl="1" algn="l"/>
            <a:r>
              <a:rPr lang="en-US" sz="2000">
                <a:solidFill>
                  <a:schemeClr val="tx1"/>
                </a:solidFill>
                <a:latin typeface="Times New Roman" panose="02020603050405020304" charset="0"/>
                <a:cs typeface="Times New Roman" panose="02020603050405020304" charset="0"/>
              </a:rPr>
              <a:t></a:t>
            </a:r>
            <a:r>
              <a:rPr lang="vi-VN" altLang="en-US" sz="2000">
                <a:solidFill>
                  <a:schemeClr val="tx1"/>
                </a:solidFill>
                <a:latin typeface="Times New Roman" panose="02020603050405020304" charset="0"/>
                <a:cs typeface="Times New Roman" panose="02020603050405020304" charset="0"/>
              </a:rPr>
              <a:t>-</a:t>
            </a:r>
            <a:r>
              <a:rPr lang="en-US" sz="2000">
                <a:solidFill>
                  <a:schemeClr val="tx1"/>
                </a:solidFill>
                <a:latin typeface="Times New Roman" panose="02020603050405020304" charset="0"/>
                <a:cs typeface="Times New Roman" panose="02020603050405020304" charset="0"/>
              </a:rPr>
              <a:t>Màu chữ: Màu đen</a:t>
            </a:r>
            <a:endParaRPr lang="en-US" sz="2000">
              <a:solidFill>
                <a:schemeClr val="tx1"/>
              </a:solidFill>
              <a:latin typeface="Times New Roman" panose="02020603050405020304" charset="0"/>
              <a:cs typeface="Times New Roman" panose="02020603050405020304" charset="0"/>
            </a:endParaRPr>
          </a:p>
          <a:p>
            <a:pPr lvl="1" algn="l"/>
            <a:r>
              <a:rPr lang="en-US" sz="2000">
                <a:solidFill>
                  <a:schemeClr val="tx1"/>
                </a:solidFill>
                <a:latin typeface="Times New Roman" panose="02020603050405020304" charset="0"/>
                <a:cs typeface="Times New Roman" panose="02020603050405020304" charset="0"/>
              </a:rPr>
              <a:t></a:t>
            </a:r>
            <a:r>
              <a:rPr lang="vi-VN" altLang="en-US" sz="2000">
                <a:solidFill>
                  <a:schemeClr val="tx1"/>
                </a:solidFill>
                <a:latin typeface="Times New Roman" panose="02020603050405020304" charset="0"/>
                <a:cs typeface="Times New Roman" panose="02020603050405020304" charset="0"/>
              </a:rPr>
              <a:t>-</a:t>
            </a:r>
            <a:r>
              <a:rPr lang="en-US" sz="2000">
                <a:solidFill>
                  <a:schemeClr val="tx1"/>
                </a:solidFill>
                <a:latin typeface="Times New Roman" panose="02020603050405020304" charset="0"/>
                <a:cs typeface="Times New Roman" panose="02020603050405020304" charset="0"/>
              </a:rPr>
              <a:t>Khoảng cách giữa hai chân kết nối: 0.1 inch</a:t>
            </a:r>
            <a:endParaRPr lang="en-US" sz="2000">
              <a:solidFill>
                <a:schemeClr val="tx1"/>
              </a:solidFill>
              <a:latin typeface="Times New Roman" panose="02020603050405020304" charset="0"/>
              <a:cs typeface="Times New Roman" panose="02020603050405020304" charset="0"/>
            </a:endParaRPr>
          </a:p>
          <a:p>
            <a:pPr lvl="1" algn="l"/>
            <a:r>
              <a:rPr lang="vi-VN" altLang="en-US" sz="2000">
                <a:solidFill>
                  <a:schemeClr val="tx1"/>
                </a:solidFill>
                <a:latin typeface="Times New Roman" panose="02020603050405020304" charset="0"/>
                <a:cs typeface="Times New Roman" panose="02020603050405020304" charset="0"/>
              </a:rPr>
              <a:t>    -</a:t>
            </a:r>
            <a:r>
              <a:rPr lang="en-US" sz="2000">
                <a:solidFill>
                  <a:schemeClr val="tx1"/>
                </a:solidFill>
                <a:latin typeface="Times New Roman" panose="02020603050405020304" charset="0"/>
                <a:cs typeface="Times New Roman" panose="02020603050405020304" charset="0"/>
              </a:rPr>
              <a:t>Tiện dụng khi kết nối với Breadboard.</a:t>
            </a:r>
            <a:endParaRPr lang="en-US" sz="20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2085728" name="Picture 65" descr="KIT Arduino Uno R3 Chíp Dán CH340"/>
          <p:cNvPicPr>
            <a:picLocks noChangeAspect="1" noChangeArrowheads="1"/>
          </p:cNvPicPr>
          <p:nvPr/>
        </p:nvPicPr>
        <p:blipFill>
          <a:blip r:embed="rId1">
            <a:extLst>
              <a:ext uri="{28A0092B-C50C-407E-A947-70E740481C1C}">
                <a14:useLocalDpi xmlns:a14="http://schemas.microsoft.com/office/drawing/2010/main" val="0"/>
              </a:ext>
            </a:extLst>
          </a:blip>
          <a:srcRect t="9341" b="10164"/>
          <a:stretch>
            <a:fillRect/>
          </a:stretch>
        </p:blipFill>
        <p:spPr>
          <a:xfrm>
            <a:off x="8724900" y="4218940"/>
            <a:ext cx="3467100" cy="2639060"/>
          </a:xfrm>
          <a:prstGeom prst="rect">
            <a:avLst/>
          </a:prstGeom>
          <a:noFill/>
          <a:ln>
            <a:noFill/>
          </a:ln>
        </p:spPr>
      </p:pic>
      <p:pic>
        <p:nvPicPr>
          <p:cNvPr id="10" name="Picture 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8724900" y="1732915"/>
            <a:ext cx="3467100" cy="2486025"/>
          </a:xfrm>
          <a:prstGeom prst="rect">
            <a:avLst/>
          </a:prstGeom>
          <a:noFill/>
        </p:spPr>
      </p:pic>
      <p:sp>
        <p:nvSpPr>
          <p:cNvPr id="12" name="Rectangles 11"/>
          <p:cNvSpPr/>
          <p:nvPr/>
        </p:nvSpPr>
        <p:spPr>
          <a:xfrm>
            <a:off x="0" y="1732915"/>
            <a:ext cx="8724900" cy="512508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indent="457200" algn="l"/>
            <a:r>
              <a:rPr lang="vi-VN" altLang="en-US" sz="2000" u="sng">
                <a:solidFill>
                  <a:schemeClr val="tx1"/>
                </a:solidFill>
                <a:latin typeface="Times New Roman" panose="02020603050405020304" charset="0"/>
                <a:cs typeface="Times New Roman" panose="02020603050405020304" charset="0"/>
                <a:sym typeface="+mn-ea"/>
              </a:rPr>
              <a:t>2.1.</a:t>
            </a:r>
            <a:r>
              <a:rPr lang="en-US" altLang="vi-VN" sz="2000" u="sng">
                <a:solidFill>
                  <a:schemeClr val="tx1"/>
                </a:solidFill>
                <a:latin typeface="Times New Roman" panose="02020603050405020304" charset="0"/>
                <a:cs typeface="Times New Roman" panose="02020603050405020304" charset="0"/>
                <a:sym typeface="+mn-ea"/>
              </a:rPr>
              <a:t>5</a:t>
            </a:r>
            <a:r>
              <a:rPr lang="vi-VN" altLang="en-US" sz="2000" u="sng">
                <a:solidFill>
                  <a:schemeClr val="tx1"/>
                </a:solidFill>
                <a:latin typeface="Times New Roman" panose="02020603050405020304" charset="0"/>
                <a:cs typeface="Times New Roman" panose="02020603050405020304" charset="0"/>
                <a:sym typeface="+mn-ea"/>
              </a:rPr>
              <a:t> </a:t>
            </a:r>
            <a:r>
              <a:rPr lang="en-US" sz="2000" u="sng">
                <a:solidFill>
                  <a:schemeClr val="tx1"/>
                </a:solidFill>
                <a:latin typeface="Times New Roman" panose="02020603050405020304" charset="0"/>
                <a:cs typeface="Times New Roman" panose="02020603050405020304" charset="0"/>
                <a:sym typeface="+mn-ea"/>
              </a:rPr>
              <a:t>TRotary Encoder</a:t>
            </a:r>
            <a:endParaRPr lang="en-US" sz="2000" u="sng">
              <a:solidFill>
                <a:schemeClr val="tx1"/>
              </a:solidFill>
              <a:latin typeface="Times New Roman" panose="02020603050405020304" charset="0"/>
              <a:cs typeface="Times New Roman" panose="02020603050405020304" charset="0"/>
            </a:endParaRPr>
          </a:p>
          <a:p>
            <a:pPr lvl="1" algn="l"/>
            <a:r>
              <a:rPr lang="en-US" sz="2000">
                <a:solidFill>
                  <a:schemeClr val="tx1"/>
                </a:solidFill>
                <a:latin typeface="Times New Roman" panose="02020603050405020304" charset="0"/>
                <a:cs typeface="Times New Roman" panose="02020603050405020304" charset="0"/>
                <a:sym typeface="+mn-ea"/>
              </a:rPr>
              <a:t> </a:t>
            </a:r>
            <a:r>
              <a:rPr lang="vi-VN" altLang="en-US" sz="2000">
                <a:solidFill>
                  <a:schemeClr val="tx1"/>
                </a:solidFill>
                <a:latin typeface="Times New Roman" panose="02020603050405020304" charset="0"/>
                <a:cs typeface="Times New Roman" panose="02020603050405020304" charset="0"/>
                <a:sym typeface="+mn-ea"/>
              </a:rPr>
              <a:t>     T</a:t>
            </a:r>
            <a:r>
              <a:rPr lang="en-US" sz="2000">
                <a:solidFill>
                  <a:schemeClr val="tx1"/>
                </a:solidFill>
                <a:latin typeface="Times New Roman" panose="02020603050405020304" charset="0"/>
                <a:cs typeface="Times New Roman" panose="02020603050405020304" charset="0"/>
                <a:sym typeface="+mn-ea"/>
              </a:rPr>
              <a:t>hông số cơ bản: </a:t>
            </a:r>
            <a:endParaRPr lang="en-US" sz="2000">
              <a:solidFill>
                <a:schemeClr val="tx1"/>
              </a:solidFill>
              <a:latin typeface="Times New Roman" panose="02020603050405020304" charset="0"/>
              <a:cs typeface="Times New Roman" panose="02020603050405020304" charset="0"/>
            </a:endParaRPr>
          </a:p>
          <a:p>
            <a:pPr lvl="2" algn="l"/>
            <a:r>
              <a:rPr lang="vi-VN" altLang="en-US" sz="2000">
                <a:solidFill>
                  <a:schemeClr val="tx1"/>
                </a:solidFill>
                <a:latin typeface="Times New Roman" panose="02020603050405020304" charset="0"/>
                <a:cs typeface="Times New Roman" panose="02020603050405020304" charset="0"/>
                <a:sym typeface="+mn-ea"/>
              </a:rPr>
              <a:t>-</a:t>
            </a:r>
            <a:r>
              <a:rPr lang="en-US" sz="2000">
                <a:solidFill>
                  <a:schemeClr val="tx1"/>
                </a:solidFill>
                <a:latin typeface="Times New Roman" panose="02020603050405020304" charset="0"/>
                <a:cs typeface="Times New Roman" panose="02020603050405020304" charset="0"/>
                <a:sym typeface="+mn-ea"/>
              </a:rPr>
              <a:t>Đường kính ngoài trục: ∅8mm</a:t>
            </a:r>
            <a:endParaRPr lang="en-US" sz="2000">
              <a:solidFill>
                <a:schemeClr val="tx1"/>
              </a:solidFill>
              <a:latin typeface="Times New Roman" panose="02020603050405020304" charset="0"/>
              <a:cs typeface="Times New Roman" panose="02020603050405020304" charset="0"/>
            </a:endParaRPr>
          </a:p>
          <a:p>
            <a:pPr lvl="2" algn="l"/>
            <a:r>
              <a:rPr lang="vi-VN" altLang="en-US" sz="2000">
                <a:solidFill>
                  <a:schemeClr val="tx1"/>
                </a:solidFill>
                <a:latin typeface="Times New Roman" panose="02020603050405020304" charset="0"/>
                <a:cs typeface="Times New Roman" panose="02020603050405020304" charset="0"/>
                <a:sym typeface="+mn-ea"/>
              </a:rPr>
              <a:t>-</a:t>
            </a:r>
            <a:r>
              <a:rPr lang="en-US" sz="2000">
                <a:solidFill>
                  <a:schemeClr val="tx1"/>
                </a:solidFill>
                <a:latin typeface="Times New Roman" panose="02020603050405020304" charset="0"/>
                <a:cs typeface="Times New Roman" panose="02020603050405020304" charset="0"/>
                <a:sym typeface="+mn-ea"/>
              </a:rPr>
              <a:t>Tần số đáp ứng max: 300kHz</a:t>
            </a:r>
            <a:endParaRPr lang="en-US" sz="2000">
              <a:solidFill>
                <a:schemeClr val="tx1"/>
              </a:solidFill>
              <a:latin typeface="Times New Roman" panose="02020603050405020304" charset="0"/>
              <a:cs typeface="Times New Roman" panose="02020603050405020304" charset="0"/>
            </a:endParaRPr>
          </a:p>
          <a:p>
            <a:pPr lvl="2" algn="l"/>
            <a:r>
              <a:rPr lang="vi-VN" altLang="en-US" sz="2000">
                <a:solidFill>
                  <a:schemeClr val="tx1"/>
                </a:solidFill>
                <a:latin typeface="Times New Roman" panose="02020603050405020304" charset="0"/>
                <a:cs typeface="Times New Roman" panose="02020603050405020304" charset="0"/>
                <a:sym typeface="+mn-ea"/>
              </a:rPr>
              <a:t>-</a:t>
            </a:r>
            <a:r>
              <a:rPr lang="en-US" sz="2000">
                <a:solidFill>
                  <a:schemeClr val="tx1"/>
                </a:solidFill>
                <a:latin typeface="Times New Roman" panose="02020603050405020304" charset="0"/>
                <a:cs typeface="Times New Roman" panose="02020603050405020304" charset="0"/>
                <a:sym typeface="+mn-ea"/>
              </a:rPr>
              <a:t>Tốc độ vòng quay cho phép max: 5000rpm</a:t>
            </a:r>
            <a:endParaRPr lang="en-US" sz="2000">
              <a:solidFill>
                <a:schemeClr val="tx1"/>
              </a:solidFill>
              <a:latin typeface="Times New Roman" panose="02020603050405020304" charset="0"/>
              <a:cs typeface="Times New Roman" panose="02020603050405020304" charset="0"/>
            </a:endParaRPr>
          </a:p>
          <a:p>
            <a:pPr lvl="2" algn="l"/>
            <a:r>
              <a:rPr lang="vi-VN" altLang="en-US" sz="2000">
                <a:solidFill>
                  <a:schemeClr val="tx1"/>
                </a:solidFill>
                <a:latin typeface="Times New Roman" panose="02020603050405020304" charset="0"/>
                <a:cs typeface="Times New Roman" panose="02020603050405020304" charset="0"/>
                <a:sym typeface="+mn-ea"/>
              </a:rPr>
              <a:t>-</a:t>
            </a:r>
            <a:r>
              <a:rPr lang="en-US" sz="2000">
                <a:solidFill>
                  <a:schemeClr val="tx1"/>
                </a:solidFill>
                <a:latin typeface="Times New Roman" panose="02020603050405020304" charset="0"/>
                <a:cs typeface="Times New Roman" panose="02020603050405020304" charset="0"/>
                <a:sym typeface="+mn-ea"/>
              </a:rPr>
              <a:t>Mô-men khởi động max: 40gf.cm</a:t>
            </a:r>
            <a:endParaRPr lang="en-US" sz="2000">
              <a:solidFill>
                <a:schemeClr val="tx1"/>
              </a:solidFill>
              <a:latin typeface="Times New Roman" panose="02020603050405020304" charset="0"/>
              <a:cs typeface="Times New Roman" panose="02020603050405020304" charset="0"/>
            </a:endParaRPr>
          </a:p>
          <a:p>
            <a:pPr lvl="2" algn="l"/>
            <a:r>
              <a:rPr lang="vi-VN" altLang="en-US" sz="2000">
                <a:solidFill>
                  <a:schemeClr val="tx1"/>
                </a:solidFill>
                <a:latin typeface="Times New Roman" panose="02020603050405020304" charset="0"/>
                <a:cs typeface="Times New Roman" panose="02020603050405020304" charset="0"/>
                <a:sym typeface="+mn-ea"/>
              </a:rPr>
              <a:t>-</a:t>
            </a:r>
            <a:r>
              <a:rPr lang="en-US" sz="2000">
                <a:solidFill>
                  <a:schemeClr val="tx1"/>
                </a:solidFill>
                <a:latin typeface="Times New Roman" panose="02020603050405020304" charset="0"/>
                <a:cs typeface="Times New Roman" panose="02020603050405020304" charset="0"/>
                <a:sym typeface="+mn-ea"/>
              </a:rPr>
              <a:t>Độ phân giải: 1024 xung/vòng</a:t>
            </a:r>
            <a:endParaRPr lang="en-US" sz="2000">
              <a:solidFill>
                <a:schemeClr val="tx1"/>
              </a:solidFill>
              <a:latin typeface="Times New Roman" panose="02020603050405020304" charset="0"/>
              <a:cs typeface="Times New Roman" panose="02020603050405020304" charset="0"/>
            </a:endParaRPr>
          </a:p>
          <a:p>
            <a:pPr lvl="2" algn="l"/>
            <a:r>
              <a:rPr lang="vi-VN" altLang="en-US" sz="2000">
                <a:solidFill>
                  <a:schemeClr val="tx1"/>
                </a:solidFill>
                <a:latin typeface="Times New Roman" panose="02020603050405020304" charset="0"/>
                <a:cs typeface="Times New Roman" panose="02020603050405020304" charset="0"/>
                <a:sym typeface="+mn-ea"/>
              </a:rPr>
              <a:t>-</a:t>
            </a:r>
            <a:r>
              <a:rPr lang="en-US" sz="2000">
                <a:solidFill>
                  <a:schemeClr val="tx1"/>
                </a:solidFill>
                <a:latin typeface="Times New Roman" panose="02020603050405020304" charset="0"/>
                <a:cs typeface="Times New Roman" panose="02020603050405020304" charset="0"/>
                <a:sym typeface="+mn-ea"/>
              </a:rPr>
              <a:t>Ngõ ra điều khiển : Totem pole ( Kết nối kiểu NPN hoặc PNP đều được)</a:t>
            </a:r>
            <a:endParaRPr lang="en-US" sz="2000">
              <a:solidFill>
                <a:schemeClr val="tx1"/>
              </a:solidFill>
              <a:latin typeface="Times New Roman" panose="02020603050405020304" charset="0"/>
              <a:cs typeface="Times New Roman" panose="02020603050405020304" charset="0"/>
              <a:sym typeface="+mn-ea"/>
            </a:endParaRPr>
          </a:p>
          <a:p>
            <a:pPr lvl="1" algn="l"/>
            <a:r>
              <a:rPr lang="vi-VN" altLang="en-US" sz="2000" u="sng">
                <a:solidFill>
                  <a:schemeClr val="tx1"/>
                </a:solidFill>
                <a:latin typeface="Times New Roman" panose="02020603050405020304" charset="0"/>
                <a:cs typeface="Times New Roman" panose="02020603050405020304" charset="0"/>
                <a:sym typeface="+mn-ea"/>
              </a:rPr>
              <a:t>2.1.</a:t>
            </a:r>
            <a:r>
              <a:rPr lang="en-US" altLang="vi-VN" sz="2000" u="sng">
                <a:solidFill>
                  <a:schemeClr val="tx1"/>
                </a:solidFill>
                <a:latin typeface="Times New Roman" panose="02020603050405020304" charset="0"/>
                <a:cs typeface="Times New Roman" panose="02020603050405020304" charset="0"/>
                <a:sym typeface="+mn-ea"/>
              </a:rPr>
              <a:t>6</a:t>
            </a:r>
            <a:r>
              <a:rPr lang="vi-VN" altLang="en-US" sz="2000" u="sng">
                <a:solidFill>
                  <a:schemeClr val="tx1"/>
                </a:solidFill>
                <a:latin typeface="Times New Roman" panose="02020603050405020304" charset="0"/>
                <a:cs typeface="Times New Roman" panose="02020603050405020304" charset="0"/>
                <a:sym typeface="+mn-ea"/>
              </a:rPr>
              <a:t> </a:t>
            </a:r>
            <a:r>
              <a:rPr lang="en-US" sz="2000" u="sng">
                <a:solidFill>
                  <a:schemeClr val="tx1"/>
                </a:solidFill>
                <a:latin typeface="Times New Roman" panose="02020603050405020304" charset="0"/>
                <a:cs typeface="Times New Roman" panose="02020603050405020304" charset="0"/>
                <a:sym typeface="+mn-ea"/>
              </a:rPr>
              <a:t>Arduino Uno</a:t>
            </a:r>
            <a:endParaRPr lang="en-US" sz="2000" u="sng">
              <a:solidFill>
                <a:schemeClr val="tx1"/>
              </a:solidFill>
              <a:latin typeface="Times New Roman" panose="02020603050405020304" charset="0"/>
              <a:cs typeface="Times New Roman" panose="02020603050405020304" charset="0"/>
            </a:endParaRPr>
          </a:p>
          <a:p>
            <a:pPr lvl="2" algn="l"/>
            <a:r>
              <a:rPr lang="en-US" sz="2000">
                <a:solidFill>
                  <a:schemeClr val="tx1"/>
                </a:solidFill>
                <a:latin typeface="Times New Roman" panose="02020603050405020304" charset="0"/>
                <a:cs typeface="Times New Roman" panose="02020603050405020304" charset="0"/>
                <a:sym typeface="+mn-ea"/>
              </a:rPr>
              <a:t>Thông Số Cơ Bản của Arduino Uno:</a:t>
            </a:r>
            <a:endParaRPr lang="en-US" sz="2000">
              <a:solidFill>
                <a:schemeClr val="tx1"/>
              </a:solidFill>
              <a:latin typeface="Times New Roman" panose="02020603050405020304" charset="0"/>
              <a:cs typeface="Times New Roman" panose="02020603050405020304" charset="0"/>
            </a:endParaRPr>
          </a:p>
          <a:p>
            <a:pPr lvl="2" algn="l"/>
            <a:r>
              <a:rPr lang="en-US" sz="2000">
                <a:solidFill>
                  <a:schemeClr val="tx1"/>
                </a:solidFill>
                <a:latin typeface="Times New Roman" panose="02020603050405020304" charset="0"/>
                <a:cs typeface="Times New Roman" panose="02020603050405020304" charset="0"/>
                <a:sym typeface="+mn-ea"/>
              </a:rPr>
              <a:t>- Vi Điều Khiển: ATmega328P</a:t>
            </a:r>
            <a:endParaRPr lang="en-US" sz="2000">
              <a:solidFill>
                <a:schemeClr val="tx1"/>
              </a:solidFill>
              <a:latin typeface="Times New Roman" panose="02020603050405020304" charset="0"/>
              <a:cs typeface="Times New Roman" panose="02020603050405020304" charset="0"/>
            </a:endParaRPr>
          </a:p>
          <a:p>
            <a:pPr lvl="2" algn="l"/>
            <a:r>
              <a:rPr lang="en-US" sz="2000">
                <a:solidFill>
                  <a:schemeClr val="tx1"/>
                </a:solidFill>
                <a:latin typeface="Times New Roman" panose="02020603050405020304" charset="0"/>
                <a:cs typeface="Times New Roman" panose="02020603050405020304" charset="0"/>
                <a:sym typeface="+mn-ea"/>
              </a:rPr>
              <a:t>- Điện Áp Hoạt Động: 5V</a:t>
            </a:r>
            <a:endParaRPr lang="en-US" sz="2000">
              <a:solidFill>
                <a:schemeClr val="tx1"/>
              </a:solidFill>
              <a:latin typeface="Times New Roman" panose="02020603050405020304" charset="0"/>
              <a:cs typeface="Times New Roman" panose="02020603050405020304" charset="0"/>
            </a:endParaRPr>
          </a:p>
          <a:p>
            <a:pPr lvl="2" algn="l"/>
            <a:r>
              <a:rPr lang="en-US" sz="2000">
                <a:solidFill>
                  <a:schemeClr val="tx1"/>
                </a:solidFill>
                <a:latin typeface="Times New Roman" panose="02020603050405020304" charset="0"/>
                <a:cs typeface="Times New Roman" panose="02020603050405020304" charset="0"/>
                <a:sym typeface="+mn-ea"/>
              </a:rPr>
              <a:t>- Điện Áp Đầu Vào (khuyến nghị): 7-12V</a:t>
            </a:r>
            <a:endParaRPr lang="en-US" sz="2000">
              <a:solidFill>
                <a:schemeClr val="tx1"/>
              </a:solidFill>
              <a:latin typeface="Times New Roman" panose="02020603050405020304" charset="0"/>
              <a:cs typeface="Times New Roman" panose="02020603050405020304" charset="0"/>
            </a:endParaRPr>
          </a:p>
          <a:p>
            <a:pPr lvl="2" algn="l"/>
            <a:r>
              <a:rPr lang="en-US" sz="2000">
                <a:solidFill>
                  <a:schemeClr val="tx1"/>
                </a:solidFill>
                <a:latin typeface="Times New Roman" panose="02020603050405020304" charset="0"/>
                <a:cs typeface="Times New Roman" panose="02020603050405020304" charset="0"/>
                <a:sym typeface="+mn-ea"/>
              </a:rPr>
              <a:t>- Chân Digital I/O: 14 (trong đó 6 chân có khả năng PWM)</a:t>
            </a:r>
            <a:endParaRPr lang="en-US" sz="2000">
              <a:solidFill>
                <a:schemeClr val="tx1"/>
              </a:solidFill>
              <a:latin typeface="Times New Roman" panose="02020603050405020304" charset="0"/>
              <a:cs typeface="Times New Roman" panose="02020603050405020304" charset="0"/>
            </a:endParaRPr>
          </a:p>
          <a:p>
            <a:pPr lvl="2" algn="l"/>
            <a:r>
              <a:rPr lang="en-US" sz="2000">
                <a:solidFill>
                  <a:schemeClr val="tx1"/>
                </a:solidFill>
                <a:latin typeface="Times New Roman" panose="02020603050405020304" charset="0"/>
                <a:cs typeface="Times New Roman" panose="02020603050405020304" charset="0"/>
                <a:sym typeface="+mn-ea"/>
              </a:rPr>
              <a:t>- Chân Input Analog: 6</a:t>
            </a:r>
            <a:endParaRPr lang="en-US" sz="2000">
              <a:solidFill>
                <a:schemeClr val="tx1"/>
              </a:solidFill>
              <a:latin typeface="Times New Roman" panose="02020603050405020304" charset="0"/>
              <a:cs typeface="Times New Roman" panose="02020603050405020304" charset="0"/>
            </a:endParaRPr>
          </a:p>
          <a:p>
            <a:pPr lvl="2" algn="l"/>
            <a:r>
              <a:rPr lang="en-US" sz="2000">
                <a:solidFill>
                  <a:schemeClr val="tx1"/>
                </a:solidFill>
                <a:latin typeface="Times New Roman" panose="02020603050405020304" charset="0"/>
                <a:cs typeface="Times New Roman" panose="02020603050405020304" charset="0"/>
                <a:sym typeface="+mn-ea"/>
              </a:rPr>
              <a:t>- Dòng Điện Tối Đa cho Mỗi Chân I/O: 40mA</a:t>
            </a:r>
            <a:endParaRPr lang="en-US" sz="20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Flowchart: Terminator 8"/>
          <p:cNvSpPr/>
          <p:nvPr/>
        </p:nvSpPr>
        <p:spPr>
          <a:xfrm>
            <a:off x="2057400" y="749102"/>
            <a:ext cx="4038600" cy="740228"/>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sz="2000" dirty="0" smtClean="0">
                <a:solidFill>
                  <a:schemeClr val="tx1"/>
                </a:solidFill>
                <a:latin typeface="Times New Roman" panose="02020603050405020304" charset="0"/>
                <a:cs typeface="Times New Roman" panose="02020603050405020304" charset="0"/>
              </a:rPr>
              <a:t>2.2 </a:t>
            </a:r>
            <a:r>
              <a:rPr lang="en-US" sz="2000" b="1">
                <a:solidFill>
                  <a:schemeClr val="tx1"/>
                </a:solidFill>
                <a:latin typeface="Times New Roman" panose="02020603050405020304" charset="0"/>
                <a:cs typeface="Times New Roman" panose="02020603050405020304" charset="0"/>
                <a:sym typeface="+mn-ea"/>
              </a:rPr>
              <a:t>Các bản vẽ thiết kế</a:t>
            </a:r>
            <a:endParaRPr lang="en-US" sz="2000" b="1" smtClean="0">
              <a:solidFill>
                <a:schemeClr val="tx1"/>
              </a:solidFill>
              <a:latin typeface="Times New Roman" panose="02020603050405020304" charset="0"/>
              <a:cs typeface="Times New Roman" panose="02020603050405020304" charset="0"/>
              <a:sym typeface="+mn-ea"/>
            </a:endParaRPr>
          </a:p>
        </p:txBody>
      </p:sp>
      <p:pic>
        <p:nvPicPr>
          <p:cNvPr id="44828685" name="Picture 1"/>
          <p:cNvPicPr>
            <a:picLocks noChangeAspect="1"/>
          </p:cNvPicPr>
          <p:nvPr>
            <p:ph sz="half" idx="1"/>
          </p:nvPr>
        </p:nvPicPr>
        <p:blipFill>
          <a:blip r:embed="rId1"/>
          <a:stretch>
            <a:fillRect/>
          </a:stretch>
        </p:blipFill>
        <p:spPr>
          <a:xfrm>
            <a:off x="0" y="2851150"/>
            <a:ext cx="6019800" cy="4006850"/>
          </a:xfrm>
          <a:prstGeom prst="rect">
            <a:avLst/>
          </a:prstGeom>
        </p:spPr>
      </p:pic>
      <p:pic>
        <p:nvPicPr>
          <p:cNvPr id="2104217027" name="Picture 1"/>
          <p:cNvPicPr>
            <a:picLocks noChangeAspect="1"/>
          </p:cNvPicPr>
          <p:nvPr>
            <p:ph sz="half" idx="2"/>
          </p:nvPr>
        </p:nvPicPr>
        <p:blipFill>
          <a:blip r:embed="rId2"/>
          <a:srcRect l="4629" r="4562"/>
          <a:stretch>
            <a:fillRect/>
          </a:stretch>
        </p:blipFill>
        <p:spPr>
          <a:xfrm>
            <a:off x="6019800" y="2851150"/>
            <a:ext cx="6172835" cy="4006850"/>
          </a:xfrm>
          <a:prstGeom prst="rect">
            <a:avLst/>
          </a:prstGeom>
          <a:ln>
            <a:noFill/>
          </a:ln>
        </p:spPr>
      </p:pic>
      <p:pic>
        <p:nvPicPr>
          <p:cNvPr id="1318768214" name="Picture 1"/>
          <p:cNvPicPr>
            <a:picLocks noChangeAspect="1"/>
          </p:cNvPicPr>
          <p:nvPr/>
        </p:nvPicPr>
        <p:blipFill>
          <a:blip r:embed="rId3"/>
          <a:stretch>
            <a:fillRect/>
          </a:stretch>
        </p:blipFill>
        <p:spPr>
          <a:xfrm rot="10800000">
            <a:off x="7109460" y="541655"/>
            <a:ext cx="4244340" cy="2033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hùm ảnh động hoạt hình mới lạ càng ngắm càng mê"/>
          <p:cNvPicPr>
            <a:picLocks noChangeAspect="1" noChangeArrowheads="1" noCrop="1"/>
          </p:cNvPicPr>
          <p:nvPr/>
        </p:nvPicPr>
        <p:blipFill>
          <a:blip r:embed="rId1"/>
          <a:srcRect/>
          <a:stretch>
            <a:fillRect/>
          </a:stretch>
        </p:blipFill>
        <p:spPr bwMode="auto">
          <a:xfrm>
            <a:off x="0" y="3886199"/>
            <a:ext cx="3467100" cy="2971801"/>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Terminator 4"/>
          <p:cNvSpPr/>
          <p:nvPr/>
        </p:nvSpPr>
        <p:spPr>
          <a:xfrm>
            <a:off x="1863725" y="614680"/>
            <a:ext cx="3265805" cy="740410"/>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Times New Roman" panose="02020603050405020304" charset="0"/>
                <a:cs typeface="Times New Roman" panose="02020603050405020304" charset="0"/>
              </a:rPr>
              <a:t> </a:t>
            </a:r>
            <a:r>
              <a:rPr lang="vi-VN" altLang="en-US" sz="2000" dirty="0" smtClean="0">
                <a:solidFill>
                  <a:schemeClr val="tx1"/>
                </a:solidFill>
                <a:latin typeface="Times New Roman" panose="02020603050405020304" charset="0"/>
                <a:cs typeface="Times New Roman" panose="02020603050405020304" charset="0"/>
              </a:rPr>
              <a:t>2.</a:t>
            </a:r>
            <a:r>
              <a:rPr lang="en-US" altLang="vi-VN" sz="2000" dirty="0" smtClean="0">
                <a:solidFill>
                  <a:schemeClr val="tx1"/>
                </a:solidFill>
                <a:latin typeface="Times New Roman" panose="02020603050405020304" charset="0"/>
                <a:cs typeface="Times New Roman" panose="02020603050405020304" charset="0"/>
              </a:rPr>
              <a:t>3</a:t>
            </a:r>
            <a:r>
              <a:rPr lang="vi-VN" altLang="en-US" sz="2000" dirty="0" smtClean="0">
                <a:solidFill>
                  <a:schemeClr val="tx1"/>
                </a:solidFill>
                <a:latin typeface="Times New Roman" panose="02020603050405020304" charset="0"/>
                <a:cs typeface="Times New Roman" panose="02020603050405020304" charset="0"/>
              </a:rPr>
              <a:t> Kết luận </a:t>
            </a:r>
            <a:r>
              <a:rPr lang="vi-VN" altLang="en-US" sz="2000" dirty="0" smtClean="0">
                <a:solidFill>
                  <a:schemeClr val="tx1"/>
                </a:solidFill>
                <a:latin typeface="Times New Roman" panose="02020603050405020304" charset="0"/>
                <a:cs typeface="Times New Roman" panose="02020603050405020304" charset="0"/>
              </a:rPr>
              <a:t>chương</a:t>
            </a:r>
            <a:endParaRPr lang="vi-VN" altLang="en-US" sz="2000" dirty="0" smtClean="0">
              <a:solidFill>
                <a:schemeClr val="tx1"/>
              </a:solidFill>
              <a:latin typeface="Times New Roman" panose="02020603050405020304" charset="0"/>
              <a:cs typeface="Times New Roman" panose="02020603050405020304" charset="0"/>
            </a:endParaRPr>
          </a:p>
        </p:txBody>
      </p:sp>
      <p:sp>
        <p:nvSpPr>
          <p:cNvPr id="6" name="Oval Callout 5"/>
          <p:cNvSpPr/>
          <p:nvPr/>
        </p:nvSpPr>
        <p:spPr>
          <a:xfrm>
            <a:off x="5018314" y="1202481"/>
            <a:ext cx="6770914" cy="4338348"/>
          </a:xfrm>
          <a:prstGeom prst="wedgeEllipseCallout">
            <a:avLst>
              <a:gd name="adj1" fmla="val -72119"/>
              <a:gd name="adj2" fmla="val 3659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Times New Roman" panose="02020603050405020304" charset="0"/>
                <a:cs typeface="Times New Roman" panose="02020603050405020304" charset="0"/>
              </a:rPr>
              <a:t> </a:t>
            </a:r>
            <a:r>
              <a:rPr lang="en-US" sz="2000" dirty="0">
                <a:solidFill>
                  <a:schemeClr val="tx1"/>
                </a:solidFill>
                <a:latin typeface="Times New Roman" panose="02020603050405020304" charset="0"/>
                <a:cs typeface="Times New Roman" panose="02020603050405020304" charset="0"/>
              </a:rPr>
              <a:t>Qua </a:t>
            </a:r>
            <a:r>
              <a:rPr lang="en-US" sz="2000" dirty="0" err="1">
                <a:solidFill>
                  <a:schemeClr val="tx1"/>
                </a:solidFill>
                <a:latin typeface="Times New Roman" panose="02020603050405020304" charset="0"/>
                <a:cs typeface="Times New Roman" panose="02020603050405020304" charset="0"/>
              </a:rPr>
              <a:t>việc</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lựa</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chọn</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thiết</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bị</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linh</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kiện</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giúp</a:t>
            </a:r>
            <a:r>
              <a:rPr lang="en-US" sz="2000" dirty="0">
                <a:solidFill>
                  <a:schemeClr val="tx1"/>
                </a:solidFill>
                <a:latin typeface="Times New Roman" panose="02020603050405020304" charset="0"/>
                <a:cs typeface="Times New Roman" panose="02020603050405020304" charset="0"/>
              </a:rPr>
              <a:t> ta </a:t>
            </a:r>
            <a:r>
              <a:rPr lang="en-US" sz="2000" dirty="0" err="1">
                <a:solidFill>
                  <a:schemeClr val="tx1"/>
                </a:solidFill>
                <a:latin typeface="Times New Roman" panose="02020603050405020304" charset="0"/>
                <a:cs typeface="Times New Roman" panose="02020603050405020304" charset="0"/>
              </a:rPr>
              <a:t>hiểu</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sâu</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hơn</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không</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chỉ</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về</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các</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linh</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kiện</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cho</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việc</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chuẩn</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bị</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thiết</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kế</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hệ</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thống</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mà</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còn</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có</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thêm</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các</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kiến</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thức</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về</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các</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thiết</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bị</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Sơ</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đồ</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đấu</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nối</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để</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xác</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định</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được</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cách</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đấu</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nối</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linh</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kiện</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với</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nhau</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và</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chạy</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được</a:t>
            </a:r>
            <a:r>
              <a:rPr lang="en-US" sz="2000" dirty="0">
                <a:solidFill>
                  <a:schemeClr val="tx1"/>
                </a:solidFill>
                <a:latin typeface="Times New Roman" panose="02020603050405020304" charset="0"/>
                <a:cs typeface="Times New Roman" panose="02020603050405020304" charset="0"/>
              </a:rPr>
              <a:t> </a:t>
            </a:r>
            <a:r>
              <a:rPr lang="en-US" sz="2000" dirty="0" err="1" smtClean="0">
                <a:solidFill>
                  <a:schemeClr val="tx1"/>
                </a:solidFill>
                <a:latin typeface="Times New Roman" panose="02020603050405020304" charset="0"/>
                <a:cs typeface="Times New Roman" panose="02020603050405020304" charset="0"/>
              </a:rPr>
              <a:t>mạch</a:t>
            </a:r>
            <a:r>
              <a:rPr lang="en-US" sz="2000" dirty="0" smtClean="0">
                <a:solidFill>
                  <a:schemeClr val="tx1"/>
                </a:solidFill>
                <a:latin typeface="Times New Roman" panose="02020603050405020304" charset="0"/>
                <a:cs typeface="Times New Roman" panose="02020603050405020304" charset="0"/>
              </a:rPr>
              <a:t>.</a:t>
            </a:r>
            <a:endParaRPr lang="en-US" sz="2000" dirty="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852840" y="114570"/>
            <a:ext cx="3689131" cy="100899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latin typeface="Times New Roman" panose="02020603050405020304" charset="0"/>
                <a:cs typeface="Times New Roman" panose="02020603050405020304" charset="0"/>
              </a:rPr>
              <a:t>0</a:t>
            </a:r>
            <a:r>
              <a:rPr lang="vi-VN" altLang="en-US" sz="4400" dirty="0" smtClean="0">
                <a:solidFill>
                  <a:schemeClr val="tx1"/>
                </a:solidFill>
                <a:latin typeface="Times New Roman" panose="02020603050405020304" charset="0"/>
                <a:cs typeface="Times New Roman" panose="02020603050405020304" charset="0"/>
              </a:rPr>
              <a:t>3</a:t>
            </a:r>
            <a:endParaRPr lang="vi-VN" altLang="en-US" sz="4400" dirty="0" smtClean="0">
              <a:solidFill>
                <a:schemeClr val="tx1"/>
              </a:solidFill>
              <a:latin typeface="Times New Roman" panose="02020603050405020304" charset="0"/>
              <a:cs typeface="Times New Roman" panose="02020603050405020304" charset="0"/>
            </a:endParaRPr>
          </a:p>
        </p:txBody>
      </p:sp>
      <p:sp>
        <p:nvSpPr>
          <p:cNvPr id="13" name="Pentagon 12"/>
          <p:cNvSpPr/>
          <p:nvPr/>
        </p:nvSpPr>
        <p:spPr>
          <a:xfrm>
            <a:off x="635" y="2622550"/>
            <a:ext cx="6943725" cy="3383280"/>
          </a:xfrm>
          <a:prstGeom prst="homePlate">
            <a:avLst>
              <a:gd name="adj" fmla="val 4912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Times New Roman" panose="02020603050405020304" charset="0"/>
                <a:ea typeface="SimSun" panose="02010600030101010101" pitchFamily="2" charset="-122"/>
              </a:rPr>
              <a:t>  </a:t>
            </a:r>
            <a:r>
              <a:rPr lang="en-US" sz="2000">
                <a:solidFill>
                  <a:schemeClr val="tx1"/>
                </a:solidFill>
                <a:latin typeface="Times New Roman" panose="02020603050405020304" charset="0"/>
                <a:ea typeface="SimSun" panose="02010600030101010101" pitchFamily="2" charset="-122"/>
              </a:rPr>
              <a:t>Arduino Integrated Development Environment (IDE) là một môi trường phát triển tích hợp mã nguồn mở được sử dụng chủ yếu để viết và tải chương trình lên các bo mạch của Arduino. Được phát triển ban đầu cho sinh viên không chuyên ngành kỹ thuật, IDE này đã trở nên phổ biến nhờ vào sự đơn giản, dễ hiểu và hỗ trợ một loạt các bo mạch Arduino</a:t>
            </a:r>
            <a:r>
              <a:rPr lang="vi-VN" altLang="en-US" sz="2000">
                <a:solidFill>
                  <a:schemeClr val="tx1"/>
                </a:solidFill>
                <a:latin typeface="Times New Roman" panose="02020603050405020304" charset="0"/>
                <a:ea typeface="SimSun" panose="02010600030101010101" pitchFamily="2" charset="-122"/>
              </a:rPr>
              <a:t>.</a:t>
            </a:r>
            <a:endParaRPr lang="vi-VN" altLang="en-US" sz="2000" dirty="0">
              <a:solidFill>
                <a:schemeClr val="tx1"/>
              </a:solidFill>
              <a:latin typeface="Times New Roman" panose="02020603050405020304" charset="0"/>
              <a:ea typeface="SimSun" panose="02010600030101010101" pitchFamily="2" charset="-122"/>
            </a:endParaRPr>
          </a:p>
        </p:txBody>
      </p:sp>
      <p:sp>
        <p:nvSpPr>
          <p:cNvPr id="2" name="Flowchart: Terminator 1"/>
          <p:cNvSpPr/>
          <p:nvPr/>
        </p:nvSpPr>
        <p:spPr>
          <a:xfrm>
            <a:off x="1852930" y="1344930"/>
            <a:ext cx="4364355" cy="758825"/>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sz="2000" dirty="0" smtClean="0">
                <a:solidFill>
                  <a:schemeClr val="tx1"/>
                </a:solidFill>
                <a:latin typeface="Times New Roman" panose="02020603050405020304" charset="0"/>
                <a:cs typeface="Times New Roman" panose="02020603050405020304" charset="0"/>
              </a:rPr>
              <a:t>3.1 Phần mềm lập trình Arduino IDE</a:t>
            </a:r>
            <a:endParaRPr lang="en-US" sz="2000" dirty="0">
              <a:solidFill>
                <a:schemeClr val="tx1"/>
              </a:solidFill>
              <a:latin typeface="Times New Roman" panose="02020603050405020304" charset="0"/>
              <a:cs typeface="Times New Roman" panose="02020603050405020304" charset="0"/>
            </a:endParaRPr>
          </a:p>
        </p:txBody>
      </p:sp>
      <p:pic>
        <p:nvPicPr>
          <p:cNvPr id="1381273423" name="Picture 70" descr="Arduino IDE - Phần mềm lập trình Arduino miễn phí đa nền tảng"/>
          <p:cNvPicPr>
            <a:picLocks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6943725" y="1796415"/>
            <a:ext cx="5181600" cy="5061585"/>
          </a:xfrm>
          <a:prstGeom prst="rect">
            <a:avLst/>
          </a:prstGeom>
          <a:noFill/>
          <a:ln>
            <a:noFill/>
          </a:ln>
        </p:spPr>
      </p:pic>
      <p:sp>
        <p:nvSpPr>
          <p:cNvPr id="12" name="Text Box 11"/>
          <p:cNvSpPr txBox="1"/>
          <p:nvPr/>
        </p:nvSpPr>
        <p:spPr>
          <a:xfrm>
            <a:off x="5618480" y="304165"/>
            <a:ext cx="6096000" cy="521970"/>
          </a:xfrm>
          <a:prstGeom prst="rect">
            <a:avLst/>
          </a:prstGeom>
          <a:noFill/>
        </p:spPr>
        <p:txBody>
          <a:bodyPr wrap="square" rtlCol="0" anchor="t">
            <a:spAutoFit/>
          </a:bodyPr>
          <a:p>
            <a:r>
              <a:rPr lang="vi-VN" altLang="en-US" sz="2800" b="1"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LẬP TRÌNH</a:t>
            </a:r>
            <a:r>
              <a:rPr lang="en-US" altLang="vi-VN" sz="2800" b="1"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 VÀ THI CÔNG</a:t>
            </a:r>
            <a:endParaRPr lang="en-US" altLang="vi-VN" sz="2800" b="1"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500" fill="hold"/>
                                        <p:tgtEl>
                                          <p:spTgt spid="13"/>
                                        </p:tgtEl>
                                        <p:attrNameLst>
                                          <p:attrName>ppt_x</p:attrName>
                                        </p:attrNameLst>
                                      </p:cBhvr>
                                      <p:tavLst>
                                        <p:tav tm="0">
                                          <p:val>
                                            <p:strVal val="#ppt_x"/>
                                          </p:val>
                                        </p:tav>
                                        <p:tav tm="100000">
                                          <p:val>
                                            <p:strVal val="#ppt_x"/>
                                          </p:val>
                                        </p:tav>
                                      </p:tavLst>
                                    </p:anim>
                                    <p:anim calcmode="lin" valueType="num">
                                      <p:cBhvr additive="base">
                                        <p:cTn id="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10845" y="1911985"/>
            <a:ext cx="2454275" cy="1891665"/>
          </a:xfrm>
          <a:prstGeom prst="rect">
            <a:avLst/>
          </a:prstGeom>
          <a:noFill/>
        </p:spPr>
        <p:txBody>
          <a:bodyPr wrap="none" rtlCol="0">
            <a:noAutofit/>
          </a:bodyPr>
          <a:lstStyle/>
          <a:p>
            <a:endParaRPr lang="en-US" dirty="0"/>
          </a:p>
        </p:txBody>
      </p:sp>
      <p:sp>
        <p:nvSpPr>
          <p:cNvPr id="2" name="Flowchart: Terminator 1"/>
          <p:cNvSpPr/>
          <p:nvPr/>
        </p:nvSpPr>
        <p:spPr>
          <a:xfrm>
            <a:off x="1804670" y="790575"/>
            <a:ext cx="3247390" cy="740410"/>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r>
              <a:rPr lang="en-US" sz="2000" dirty="0" smtClean="0">
                <a:solidFill>
                  <a:schemeClr val="tx1"/>
                </a:solidFill>
                <a:latin typeface="Times New Roman" panose="02020603050405020304" charset="0"/>
                <a:cs typeface="Times New Roman" panose="02020603050405020304" charset="0"/>
              </a:rPr>
              <a:t>3.</a:t>
            </a:r>
            <a:r>
              <a:rPr lang="vi-VN" altLang="en-US" sz="2000" dirty="0" smtClean="0">
                <a:solidFill>
                  <a:schemeClr val="tx1"/>
                </a:solidFill>
                <a:latin typeface="Times New Roman" panose="02020603050405020304" charset="0"/>
                <a:cs typeface="Times New Roman" panose="02020603050405020304" charset="0"/>
              </a:rPr>
              <a:t>2</a:t>
            </a:r>
            <a:r>
              <a:rPr lang="en-US" sz="2000" dirty="0" smtClean="0">
                <a:solidFill>
                  <a:schemeClr val="tx1"/>
                </a:solidFill>
                <a:latin typeface="Times New Roman" panose="02020603050405020304" charset="0"/>
                <a:cs typeface="Times New Roman" panose="02020603050405020304" charset="0"/>
              </a:rPr>
              <a:t> Lưu đồ thuật toán</a:t>
            </a:r>
            <a:endParaRPr lang="en-US" sz="2000" dirty="0">
              <a:solidFill>
                <a:schemeClr val="tx1"/>
              </a:solidFill>
              <a:latin typeface="Times New Roman" panose="02020603050405020304" charset="0"/>
              <a:ea typeface="SimSun" panose="02010600030101010101" pitchFamily="2" charset="-122"/>
              <a:cs typeface="Times New Roman" panose="02020603050405020304" charset="0"/>
            </a:endParaRPr>
          </a:p>
        </p:txBody>
      </p:sp>
      <p:pic>
        <p:nvPicPr>
          <p:cNvPr id="965720372" name="Picture 72"/>
          <p:cNvPicPr>
            <a:picLocks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7010400" y="1911985"/>
            <a:ext cx="5181600" cy="4853305"/>
          </a:xfrm>
          <a:prstGeom prst="rect">
            <a:avLst/>
          </a:prstGeom>
          <a:noFill/>
          <a:ln>
            <a:noFill/>
          </a:ln>
        </p:spPr>
      </p:pic>
      <p:sp>
        <p:nvSpPr>
          <p:cNvPr id="13" name="Pentagon 12"/>
          <p:cNvSpPr/>
          <p:nvPr/>
        </p:nvSpPr>
        <p:spPr>
          <a:xfrm>
            <a:off x="0" y="3122930"/>
            <a:ext cx="7010400" cy="2679065"/>
          </a:xfrm>
          <a:prstGeom prst="homePlate">
            <a:avLst>
              <a:gd name="adj" fmla="val 4912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dirty="0" smtClean="0">
                <a:solidFill>
                  <a:schemeClr val="tx1"/>
                </a:solidFill>
                <a:latin typeface="Times New Roman" panose="02020603050405020304" charset="0"/>
                <a:ea typeface="SimSun" panose="02010600030101010101" pitchFamily="2" charset="-122"/>
              </a:rPr>
              <a:t>  </a:t>
            </a:r>
            <a:r>
              <a:rPr lang="en-US" sz="2000">
                <a:solidFill>
                  <a:schemeClr val="tx1"/>
                </a:solidFill>
                <a:latin typeface="Times New Roman" panose="02020603050405020304" charset="0"/>
                <a:ea typeface="SimSun" panose="02010600030101010101" pitchFamily="2" charset="-122"/>
              </a:rPr>
              <a:t>Sơ đồ trên đây mô tả một hệ thống điều khiển vòng lặp kín sử dụng bộ điều khiển PID (Proportional-Integral-Derivative). Đây là một phương pháp điều khiển phản hồi phổ biến được sử dụng để điều chỉnh liên tục một hoặc nhiều tín hiệu đầu ra dựa trên tín hiệu đầu vào để đạt được mục tiêu mong muốn</a:t>
            </a:r>
            <a:endParaRPr lang="en-US" sz="2000">
              <a:solidFill>
                <a:schemeClr val="tx1"/>
              </a:solidFill>
              <a:latin typeface="Times New Roman" panose="02020603050405020304" charset="0"/>
              <a:ea typeface="SimSun"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bldLvl="0" animBg="1"/>
      <p:bldP spid="1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ChangeAspect="1"/>
          </p:cNvPicPr>
          <p:nvPr>
            <p:ph sz="half" idx="1"/>
          </p:nvPr>
        </p:nvPicPr>
        <p:blipFill>
          <a:blip r:embed="rId1"/>
          <a:stretch>
            <a:fillRect/>
          </a:stretch>
        </p:blipFill>
        <p:spPr>
          <a:xfrm>
            <a:off x="0" y="2058035"/>
            <a:ext cx="6286500" cy="4799965"/>
          </a:xfrm>
          <a:prstGeom prst="rect">
            <a:avLst/>
          </a:prstGeom>
        </p:spPr>
      </p:pic>
      <p:pic>
        <p:nvPicPr>
          <p:cNvPr id="4" name="Content Placeholder 3"/>
          <p:cNvPicPr>
            <a:picLocks noChangeAspect="1"/>
          </p:cNvPicPr>
          <p:nvPr>
            <p:ph sz="half" idx="2"/>
          </p:nvPr>
        </p:nvPicPr>
        <p:blipFill>
          <a:blip r:embed="rId2"/>
          <a:stretch>
            <a:fillRect/>
          </a:stretch>
        </p:blipFill>
        <p:spPr>
          <a:xfrm>
            <a:off x="6286500" y="2058035"/>
            <a:ext cx="5904865" cy="4800600"/>
          </a:xfrm>
          <a:prstGeom prst="rect">
            <a:avLst/>
          </a:prstGeom>
        </p:spPr>
      </p:pic>
      <p:sp>
        <p:nvSpPr>
          <p:cNvPr id="11" name="Flowchart: Terminator 10"/>
          <p:cNvSpPr/>
          <p:nvPr/>
        </p:nvSpPr>
        <p:spPr>
          <a:xfrm>
            <a:off x="1854835" y="839470"/>
            <a:ext cx="3564890" cy="740410"/>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r>
              <a:rPr lang="en-US" sz="2000" dirty="0" smtClean="0">
                <a:solidFill>
                  <a:schemeClr val="tx1"/>
                </a:solidFill>
                <a:latin typeface="Times New Roman" panose="02020603050405020304" charset="0"/>
                <a:cs typeface="Times New Roman" panose="02020603050405020304" charset="0"/>
              </a:rPr>
              <a:t> </a:t>
            </a:r>
            <a:r>
              <a:rPr lang="vi-VN" altLang="en-US" sz="2000" dirty="0" smtClean="0">
                <a:solidFill>
                  <a:schemeClr val="tx1"/>
                </a:solidFill>
                <a:latin typeface="Times New Roman" panose="02020603050405020304" charset="0"/>
                <a:cs typeface="Times New Roman" panose="02020603050405020304" charset="0"/>
              </a:rPr>
              <a:t>3.</a:t>
            </a:r>
            <a:r>
              <a:rPr lang="vi-VN" altLang="en-US" sz="2000" dirty="0" smtClean="0">
                <a:solidFill>
                  <a:schemeClr val="tx1"/>
                </a:solidFill>
                <a:latin typeface="Times New Roman" panose="02020603050405020304" charset="0"/>
                <a:cs typeface="Times New Roman" panose="02020603050405020304" charset="0"/>
              </a:rPr>
              <a:t>3 Mô hình sản phẩm </a:t>
            </a:r>
            <a:r>
              <a:rPr lang="vi-VN" altLang="en-US" sz="2000" dirty="0" smtClean="0">
                <a:solidFill>
                  <a:schemeClr val="tx1"/>
                </a:solidFill>
                <a:latin typeface="Times New Roman" panose="02020603050405020304" charset="0"/>
                <a:cs typeface="Times New Roman" panose="02020603050405020304" charset="0"/>
              </a:rPr>
              <a:t>thực</a:t>
            </a:r>
            <a:endParaRPr lang="vi-VN" altLang="en-US" sz="2000" dirty="0" smtClean="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741715" y="326025"/>
            <a:ext cx="3689131" cy="100899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smtClean="0">
                <a:solidFill>
                  <a:schemeClr val="tx1"/>
                </a:solidFill>
                <a:latin typeface="Times New Roman" panose="02020603050405020304" charset="0"/>
                <a:cs typeface="Times New Roman" panose="02020603050405020304" charset="0"/>
              </a:rPr>
              <a:t>0</a:t>
            </a:r>
            <a:r>
              <a:rPr lang="vi-VN" altLang="en-US" sz="4400" smtClean="0">
                <a:solidFill>
                  <a:schemeClr val="tx1"/>
                </a:solidFill>
                <a:latin typeface="Times New Roman" panose="02020603050405020304" charset="0"/>
                <a:cs typeface="Times New Roman" panose="02020603050405020304" charset="0"/>
              </a:rPr>
              <a:t>4</a:t>
            </a:r>
            <a:endParaRPr lang="vi-VN" altLang="en-US" sz="4400" smtClean="0">
              <a:solidFill>
                <a:schemeClr val="tx1"/>
              </a:solidFill>
              <a:latin typeface="Times New Roman" panose="02020603050405020304" charset="0"/>
              <a:cs typeface="Times New Roman" panose="02020603050405020304" charset="0"/>
            </a:endParaRPr>
          </a:p>
        </p:txBody>
      </p:sp>
      <p:sp>
        <p:nvSpPr>
          <p:cNvPr id="6" name="Content Placeholder 2"/>
          <p:cNvSpPr>
            <a:spLocks noGrp="1"/>
          </p:cNvSpPr>
          <p:nvPr>
            <p:ph idx="1"/>
          </p:nvPr>
        </p:nvSpPr>
        <p:spPr>
          <a:xfrm>
            <a:off x="5528818" y="616778"/>
            <a:ext cx="6576098" cy="941396"/>
          </a:xfrm>
        </p:spPr>
        <p:txBody>
          <a:bodyPr>
            <a:normAutofit/>
          </a:bodyPr>
          <a:lstStyle/>
          <a:p>
            <a:pPr marL="0" indent="0">
              <a:buNone/>
            </a:pPr>
            <a:r>
              <a:rPr lang="en-US" altLang="zh-CN" b="1" smtClean="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rPr>
              <a:t>KẾT LUẬN</a:t>
            </a:r>
            <a:endParaRPr lang="en-US" b="1"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endParaRPr>
          </a:p>
        </p:txBody>
      </p:sp>
      <p:sp>
        <p:nvSpPr>
          <p:cNvPr id="11" name="Oval Callout 10"/>
          <p:cNvSpPr/>
          <p:nvPr/>
        </p:nvSpPr>
        <p:spPr>
          <a:xfrm>
            <a:off x="95885" y="2876550"/>
            <a:ext cx="3349625" cy="3067050"/>
          </a:xfrm>
          <a:prstGeom prst="wedgeEllipseCallout">
            <a:avLst>
              <a:gd name="adj1" fmla="val 79107"/>
              <a:gd name="adj2" fmla="val -6183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chemeClr val="tx1"/>
                </a:solidFill>
                <a:latin typeface="Times New Roman" panose="02020603050405020304" charset="0"/>
                <a:cs typeface="Times New Roman" panose="02020603050405020304" charset="0"/>
              </a:rPr>
              <a:t> </a:t>
            </a:r>
            <a:r>
              <a:rPr lang="zh-CN" altLang="en-US" sz="2000">
                <a:solidFill>
                  <a:schemeClr val="tx1"/>
                </a:solidFill>
                <a:latin typeface="Times New Roman" panose="02020603050405020304" charset="0"/>
                <a:cs typeface="Times New Roman" panose="02020603050405020304" charset="0"/>
              </a:rPr>
              <a:t>Sau khi tổng hợp các kết quả đạt được và đem so sánh với những yêu cầu và mục tiêu thiết kế cho thấy hệ thống đáp ứng tương đối đầy đủ, chính xác</a:t>
            </a:r>
            <a:r>
              <a:rPr lang="zh-CN" altLang="en-US">
                <a:solidFill>
                  <a:schemeClr val="tx1"/>
                </a:solidFill>
                <a:latin typeface="Times New Roman" panose="02020603050405020304" charset="0"/>
                <a:cs typeface="Times New Roman" panose="02020603050405020304" charset="0"/>
              </a:rPr>
              <a:t>.</a:t>
            </a:r>
            <a:endParaRPr lang="zh-CN" altLang="en-US">
              <a:solidFill>
                <a:schemeClr val="tx1"/>
              </a:solidFill>
              <a:latin typeface="Times New Roman" panose="02020603050405020304" charset="0"/>
              <a:cs typeface="Times New Roman" panose="02020603050405020304" charset="0"/>
            </a:endParaRPr>
          </a:p>
        </p:txBody>
      </p:sp>
      <p:sp>
        <p:nvSpPr>
          <p:cNvPr id="12" name="Oval Callout 11"/>
          <p:cNvSpPr/>
          <p:nvPr/>
        </p:nvSpPr>
        <p:spPr>
          <a:xfrm>
            <a:off x="3959352" y="3648456"/>
            <a:ext cx="3959352" cy="3017520"/>
          </a:xfrm>
          <a:prstGeom prst="wedgeEllipseCallout">
            <a:avLst>
              <a:gd name="adj1" fmla="val 700"/>
              <a:gd name="adj2" fmla="val -8159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20000"/>
              </a:lnSpc>
            </a:pPr>
            <a:r>
              <a:rPr lang="vi-VN" altLang="zh-CN" sz="2000" smtClean="0">
                <a:solidFill>
                  <a:schemeClr val="tx1"/>
                </a:solidFill>
                <a:latin typeface="Times New Roman" panose="02020603050405020304" charset="0"/>
                <a:cs typeface="Times New Roman" panose="02020603050405020304" charset="0"/>
              </a:rPr>
              <a:t>C</a:t>
            </a:r>
            <a:r>
              <a:rPr lang="zh-CN" altLang="en-US" sz="2000" smtClean="0">
                <a:solidFill>
                  <a:schemeClr val="tx1"/>
                </a:solidFill>
                <a:latin typeface="Times New Roman" panose="02020603050405020304" charset="0"/>
                <a:cs typeface="Times New Roman" panose="02020603050405020304" charset="0"/>
              </a:rPr>
              <a:t>húng em đã tiến hành tự chế tạo </a:t>
            </a:r>
            <a:r>
              <a:rPr lang="vi-VN" altLang="zh-CN" sz="2000" smtClean="0">
                <a:solidFill>
                  <a:schemeClr val="tx1"/>
                </a:solidFill>
                <a:latin typeface="Times New Roman" panose="02020603050405020304" charset="0"/>
                <a:cs typeface="Times New Roman" panose="02020603050405020304" charset="0"/>
              </a:rPr>
              <a:t>và hoàn thiện</a:t>
            </a:r>
            <a:r>
              <a:rPr lang="zh-CN" altLang="en-US" sz="2000" smtClean="0">
                <a:solidFill>
                  <a:schemeClr val="tx1"/>
                </a:solidFill>
                <a:latin typeface="Times New Roman" panose="02020603050405020304" charset="0"/>
                <a:cs typeface="Times New Roman" panose="02020603050405020304" charset="0"/>
              </a:rPr>
              <a:t> . Sau khi có vật tư , nhóm đã thi công được mô hình giống với bản thiết kế </a:t>
            </a:r>
            <a:r>
              <a:rPr lang="zh-CN" altLang="en-US" smtClean="0">
                <a:solidFill>
                  <a:schemeClr val="tx1"/>
                </a:solidFill>
                <a:latin typeface="Times New Roman" panose="02020603050405020304" charset="0"/>
                <a:cs typeface="Times New Roman" panose="02020603050405020304" charset="0"/>
              </a:rPr>
              <a:t>.</a:t>
            </a:r>
            <a:endParaRPr lang="zh-CN" altLang="en-US">
              <a:solidFill>
                <a:schemeClr val="tx1"/>
              </a:solidFill>
              <a:latin typeface="Times New Roman" panose="02020603050405020304" charset="0"/>
              <a:cs typeface="Times New Roman" panose="02020603050405020304" charset="0"/>
            </a:endParaRPr>
          </a:p>
        </p:txBody>
      </p:sp>
      <p:sp>
        <p:nvSpPr>
          <p:cNvPr id="13" name="Oval Callout 12"/>
          <p:cNvSpPr/>
          <p:nvPr/>
        </p:nvSpPr>
        <p:spPr>
          <a:xfrm>
            <a:off x="8432292" y="2876169"/>
            <a:ext cx="3246120" cy="2862072"/>
          </a:xfrm>
          <a:prstGeom prst="wedgeEllipseCallout">
            <a:avLst>
              <a:gd name="adj1" fmla="val -77579"/>
              <a:gd name="adj2" fmla="val -5882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a:solidFill>
                  <a:schemeClr val="tx1"/>
                </a:solidFill>
                <a:latin typeface="Times New Roman" panose="02020603050405020304" charset="0"/>
                <a:cs typeface="Times New Roman" panose="02020603050405020304" charset="0"/>
              </a:rPr>
              <a:t>Tiếp nối với phần thi công sản phẩm , chúng em cũng đã hoàn thiện chương trình điều khiển trên phần mềm Arduino IDE</a:t>
            </a:r>
            <a:r>
              <a:rPr lang="zh-CN" altLang="en-US">
                <a:solidFill>
                  <a:schemeClr val="tx1"/>
                </a:solidFill>
                <a:latin typeface="Times New Roman" panose="02020603050405020304" charset="0"/>
                <a:cs typeface="Times New Roman" panose="02020603050405020304" charset="0"/>
              </a:rPr>
              <a:t>.</a:t>
            </a:r>
            <a:endParaRPr lang="zh-CN" altLang="en-US">
              <a:solidFill>
                <a:schemeClr val="tx1"/>
              </a:solidFill>
              <a:latin typeface="Times New Roman" panose="02020603050405020304" charset="0"/>
              <a:cs typeface="Times New Roman" panose="02020603050405020304" charset="0"/>
            </a:endParaRPr>
          </a:p>
        </p:txBody>
      </p:sp>
      <p:sp>
        <p:nvSpPr>
          <p:cNvPr id="15" name="Flowchart: Terminator 14"/>
          <p:cNvSpPr/>
          <p:nvPr/>
        </p:nvSpPr>
        <p:spPr>
          <a:xfrm>
            <a:off x="4395216" y="2035754"/>
            <a:ext cx="3401568" cy="587613"/>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Box 18"/>
          <p:cNvSpPr txBox="1"/>
          <p:nvPr/>
        </p:nvSpPr>
        <p:spPr>
          <a:xfrm>
            <a:off x="5196395" y="2130460"/>
            <a:ext cx="2487613" cy="399359"/>
          </a:xfrm>
          <a:prstGeom prst="rect">
            <a:avLst/>
          </a:prstGeom>
          <a:noFill/>
        </p:spPr>
        <p:txBody>
          <a:bodyPr wrap="square" rtlCol="0">
            <a:spAutoFit/>
          </a:bodyPr>
          <a:lstStyle/>
          <a:p>
            <a:r>
              <a:rPr lang="en-US" sz="2000" smtClean="0">
                <a:latin typeface="Times New Roman" panose="02020603050405020304" charset="0"/>
                <a:cs typeface="Times New Roman" panose="02020603050405020304" charset="0"/>
              </a:rPr>
              <a:t>Kết </a:t>
            </a:r>
            <a:r>
              <a:rPr lang="en-US" sz="2000">
                <a:latin typeface="Times New Roman" panose="02020603050405020304" charset="0"/>
                <a:cs typeface="Times New Roman" panose="02020603050405020304" charset="0"/>
              </a:rPr>
              <a:t>quả đạt được</a:t>
            </a:r>
            <a:endParaRPr lang="en-US" sz="2000">
              <a:latin typeface="Times New Roman" panose="02020603050405020304" charset="0"/>
              <a:cs typeface="Times New Roman" panose="02020603050405020304" charset="0"/>
            </a:endParaRPr>
          </a:p>
        </p:txBody>
      </p:sp>
      <p:sp>
        <p:nvSpPr>
          <p:cNvPr id="2" name="Flowchart: Terminator 1"/>
          <p:cNvSpPr/>
          <p:nvPr/>
        </p:nvSpPr>
        <p:spPr>
          <a:xfrm>
            <a:off x="198120" y="1882775"/>
            <a:ext cx="3247390" cy="740410"/>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r>
              <a:rPr lang="vi-VN" altLang="en-US" sz="2000">
                <a:solidFill>
                  <a:schemeClr val="tx1"/>
                </a:solidFill>
                <a:latin typeface="Times New Roman" panose="02020603050405020304" charset="0"/>
                <a:cs typeface="Times New Roman" panose="02020603050405020304" charset="0"/>
                <a:sym typeface="+mn-ea"/>
              </a:rPr>
              <a:t>4</a:t>
            </a:r>
            <a:r>
              <a:rPr lang="en-US" sz="2000">
                <a:solidFill>
                  <a:schemeClr val="tx1"/>
                </a:solidFill>
                <a:latin typeface="Times New Roman" panose="02020603050405020304" charset="0"/>
                <a:cs typeface="Times New Roman" panose="02020603050405020304" charset="0"/>
                <a:sym typeface="+mn-ea"/>
              </a:rPr>
              <a:t>.1 Kết quả đạt được</a:t>
            </a:r>
            <a:endParaRPr lang="en-US" sz="2000" dirty="0">
              <a:solidFill>
                <a:schemeClr val="tx1"/>
              </a:solidFill>
              <a:latin typeface="Times New Roman" panose="02020603050405020304" charset="0"/>
              <a:ea typeface="SimSun" panose="02010600030101010101" pitchFamily="2" charset="-122"/>
              <a:cs typeface="Times New Roman" panose="02020603050405020304" charset="0"/>
              <a:sym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barn(inVertical)">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randombar(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arn(inVertical)">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uild="p"/>
      <p:bldP spid="11" grpId="0" bldLvl="0" animBg="1"/>
      <p:bldP spid="12" grpId="0" bldLvl="0" animBg="1"/>
      <p:bldP spid="13" grpId="0" bldLvl="0" animBg="1"/>
      <p:bldP spid="17" grpId="0"/>
      <p:bldP spid="17" grpId="1"/>
      <p:bldP spid="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465364" y="2774422"/>
            <a:ext cx="2990687" cy="3939597"/>
            <a:chOff x="-3096" y="3233"/>
            <a:chExt cx="6431" cy="6334"/>
          </a:xfrm>
        </p:grpSpPr>
        <p:sp>
          <p:nvSpPr>
            <p:cNvPr id="6" name="Block Arc 65"/>
            <p:cNvSpPr/>
            <p:nvPr/>
          </p:nvSpPr>
          <p:spPr>
            <a:xfrm rot="5400000">
              <a:off x="-3096" y="3233"/>
              <a:ext cx="6134" cy="6134"/>
            </a:xfrm>
            <a:prstGeom prst="blockArc">
              <a:avLst>
                <a:gd name="adj1" fmla="val 16200000"/>
                <a:gd name="adj2" fmla="val 21589472"/>
                <a:gd name="adj3" fmla="val 1580"/>
              </a:avLst>
            </a:prstGeom>
            <a:solidFill>
              <a:srgbClr val="3B868F"/>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Block Arc 61"/>
            <p:cNvSpPr/>
            <p:nvPr/>
          </p:nvSpPr>
          <p:spPr>
            <a:xfrm rot="5400000">
              <a:off x="-3043" y="3433"/>
              <a:ext cx="6134" cy="6134"/>
            </a:xfrm>
            <a:prstGeom prst="blockArc">
              <a:avLst>
                <a:gd name="adj1" fmla="val 10800000"/>
                <a:gd name="adj2" fmla="val 16200004"/>
                <a:gd name="adj3" fmla="val 1412"/>
              </a:avLst>
            </a:prstGeom>
            <a:solidFill>
              <a:srgbClr val="3B868F"/>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 name="Oval 82"/>
            <p:cNvSpPr>
              <a:spLocks noChangeAspect="1"/>
            </p:cNvSpPr>
            <p:nvPr/>
          </p:nvSpPr>
          <p:spPr>
            <a:xfrm>
              <a:off x="2599" y="5868"/>
              <a:ext cx="737" cy="737"/>
            </a:xfrm>
            <a:prstGeom prst="ellipse">
              <a:avLst/>
            </a:prstGeom>
            <a:solidFill>
              <a:srgbClr val="FEED2E"/>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545" eaLnBrk="1" fontAlgn="auto" latinLnBrk="0" hangingPunct="1">
                <a:lnSpc>
                  <a:spcPct val="90000"/>
                </a:lnSpc>
                <a:spcBef>
                  <a:spcPct val="0"/>
                </a:spcBef>
                <a:spcAft>
                  <a:spcPct val="35000"/>
                </a:spcAft>
                <a:buClrTx/>
                <a:buSzTx/>
                <a:buFontTx/>
                <a:buNone/>
                <a:defRPr/>
              </a:pPr>
              <a:endParaRPr kumimoji="0" lang="en-US" sz="1865" b="1" i="0" u="none" strike="noStrike" kern="0" cap="none" spc="0" normalizeH="0" baseline="0" noProof="0" dirty="0">
                <a:ln>
                  <a:noFill/>
                </a:ln>
                <a:solidFill>
                  <a:schemeClr val="bg1"/>
                </a:solidFill>
                <a:effectLst/>
                <a:uLnTx/>
                <a:uFillTx/>
                <a:latin typeface="Calibri" panose="020F0502020204030204"/>
              </a:endParaRPr>
            </a:p>
          </p:txBody>
        </p:sp>
        <p:sp>
          <p:nvSpPr>
            <p:cNvPr id="9" name="Oval 83"/>
            <p:cNvSpPr>
              <a:spLocks noChangeAspect="1"/>
            </p:cNvSpPr>
            <p:nvPr/>
          </p:nvSpPr>
          <p:spPr>
            <a:xfrm>
              <a:off x="1829" y="7881"/>
              <a:ext cx="737" cy="737"/>
            </a:xfrm>
            <a:prstGeom prst="ellipse">
              <a:avLst/>
            </a:prstGeom>
            <a:solidFill>
              <a:srgbClr val="FF0000"/>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545" eaLnBrk="1" fontAlgn="auto" latinLnBrk="0" hangingPunct="1">
                <a:lnSpc>
                  <a:spcPct val="90000"/>
                </a:lnSpc>
                <a:spcBef>
                  <a:spcPct val="0"/>
                </a:spcBef>
                <a:spcAft>
                  <a:spcPct val="35000"/>
                </a:spcAft>
                <a:buClrTx/>
                <a:buSzTx/>
                <a:buFontTx/>
                <a:buNone/>
                <a:defRPr/>
              </a:pPr>
              <a:endParaRPr kumimoji="0" lang="en-US" sz="1865" b="1" i="0" u="none" strike="noStrike" kern="0" cap="none" spc="0" normalizeH="0" baseline="0" noProof="0" dirty="0">
                <a:ln>
                  <a:noFill/>
                </a:ln>
                <a:solidFill>
                  <a:schemeClr val="bg1"/>
                </a:solidFill>
                <a:effectLst/>
                <a:uLnTx/>
                <a:uFillTx/>
                <a:latin typeface="Calibri" panose="020F0502020204030204"/>
              </a:endParaRPr>
            </a:p>
          </p:txBody>
        </p:sp>
        <p:sp>
          <p:nvSpPr>
            <p:cNvPr id="10" name="Oval 86"/>
            <p:cNvSpPr>
              <a:spLocks noChangeAspect="1"/>
            </p:cNvSpPr>
            <p:nvPr/>
          </p:nvSpPr>
          <p:spPr>
            <a:xfrm>
              <a:off x="1787" y="3820"/>
              <a:ext cx="737" cy="737"/>
            </a:xfrm>
            <a:prstGeom prst="ellipse">
              <a:avLst/>
            </a:prstGeom>
            <a:solidFill>
              <a:schemeClr val="accent5"/>
            </a:solidFill>
            <a:ln w="57150" cap="flat" cmpd="sng" algn="ctr">
              <a:solidFill>
                <a:srgbClr val="F4F4F4"/>
              </a:solidFill>
              <a:prstDash val="solid"/>
            </a:ln>
            <a:effectLst/>
          </p:spPr>
          <p:txBody>
            <a:bodyPr spcFirstLastPara="0" vert="horz" wrap="square" lIns="0" tIns="0" rIns="0" bIns="0" numCol="1" spcCol="1270" anchor="ctr" anchorCtr="0">
              <a:noAutofit/>
            </a:bodyPr>
            <a:lstStyle/>
            <a:p>
              <a:pPr marL="0" marR="0" lvl="0" indent="0" algn="ctr" defTabSz="1185545" eaLnBrk="1" fontAlgn="auto" latinLnBrk="0" hangingPunct="1">
                <a:lnSpc>
                  <a:spcPct val="90000"/>
                </a:lnSpc>
                <a:spcBef>
                  <a:spcPct val="0"/>
                </a:spcBef>
                <a:spcAft>
                  <a:spcPct val="35000"/>
                </a:spcAft>
                <a:buClrTx/>
                <a:buSzTx/>
                <a:buFontTx/>
                <a:buNone/>
                <a:defRPr/>
              </a:pPr>
              <a:endParaRPr kumimoji="0" lang="en-US" sz="1865" b="1" i="0" u="none" strike="noStrike" kern="0" cap="none" spc="0" normalizeH="0" baseline="0" noProof="0" dirty="0">
                <a:ln>
                  <a:noFill/>
                </a:ln>
                <a:solidFill>
                  <a:schemeClr val="bg1"/>
                </a:solidFill>
                <a:effectLst/>
                <a:uLnTx/>
                <a:uFillTx/>
                <a:latin typeface="Calibri" panose="020F0502020204030204"/>
              </a:endParaRPr>
            </a:p>
          </p:txBody>
        </p:sp>
      </p:grpSp>
      <p:sp>
        <p:nvSpPr>
          <p:cNvPr id="11" name="Cloud Callout 10"/>
          <p:cNvSpPr/>
          <p:nvPr/>
        </p:nvSpPr>
        <p:spPr>
          <a:xfrm>
            <a:off x="5509258" y="202213"/>
            <a:ext cx="5014597" cy="2076884"/>
          </a:xfrm>
          <a:prstGeom prst="cloudCallout">
            <a:avLst>
              <a:gd name="adj1" fmla="val -91167"/>
              <a:gd name="adj2" fmla="val 8579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a:solidFill>
                  <a:srgbClr val="3B868F"/>
                </a:solidFill>
                <a:latin typeface="Times New Roman" panose="02020603050405020304" charset="0"/>
                <a:ea typeface="杨任东竹石体-Heavy" panose="02000000000000000000" charset="-122"/>
                <a:cs typeface="Times New Roman" panose="02020603050405020304" charset="0"/>
              </a:rPr>
              <a:t> </a:t>
            </a:r>
            <a:r>
              <a:rPr lang="zh-CN" altLang="en-US" sz="2000">
                <a:solidFill>
                  <a:schemeClr val="tx1"/>
                </a:solidFill>
                <a:latin typeface="Times New Roman" panose="02020603050405020304" charset="0"/>
                <a:ea typeface="杨任东竹石体-Heavy" panose="02000000000000000000" charset="-122"/>
                <a:cs typeface="Times New Roman" panose="02020603050405020304" charset="0"/>
              </a:rPr>
              <a:t>Lập trình và code hoạt động tương đối ổn định</a:t>
            </a:r>
            <a:r>
              <a:rPr lang="zh-CN" altLang="en-US">
                <a:solidFill>
                  <a:schemeClr val="tx1"/>
                </a:solidFill>
                <a:latin typeface="Times New Roman" panose="02020603050405020304" charset="0"/>
                <a:ea typeface="杨任东竹石体-Heavy" panose="02000000000000000000" charset="-122"/>
                <a:cs typeface="Times New Roman" panose="02020603050405020304" charset="0"/>
              </a:rPr>
              <a:t>.</a:t>
            </a:r>
            <a:endParaRPr lang="zh-CN" altLang="en-US">
              <a:solidFill>
                <a:schemeClr val="tx1"/>
              </a:solidFill>
              <a:latin typeface="Times New Roman" panose="02020603050405020304" charset="0"/>
              <a:ea typeface="杨任东竹石体-Heavy" panose="02000000000000000000" charset="-122"/>
              <a:cs typeface="Times New Roman" panose="02020603050405020304" charset="0"/>
            </a:endParaRPr>
          </a:p>
        </p:txBody>
      </p:sp>
      <p:sp>
        <p:nvSpPr>
          <p:cNvPr id="12" name="Cloud Callout 11"/>
          <p:cNvSpPr/>
          <p:nvPr/>
        </p:nvSpPr>
        <p:spPr>
          <a:xfrm>
            <a:off x="5703568" y="2604466"/>
            <a:ext cx="5288917" cy="2076884"/>
          </a:xfrm>
          <a:prstGeom prst="cloudCallout">
            <a:avLst>
              <a:gd name="adj1" fmla="val -86162"/>
              <a:gd name="adj2" fmla="val 385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a:solidFill>
                  <a:schemeClr val="tx1"/>
                </a:solidFill>
                <a:latin typeface="Times New Roman" panose="02020603050405020304" charset="0"/>
                <a:ea typeface="杨任东竹石体-Heavy" panose="02000000000000000000" charset="-122"/>
                <a:cs typeface="Times New Roman" panose="02020603050405020304" charset="0"/>
              </a:rPr>
              <a:t>Hệ thống có thể đáp ứng được nhiều sản phẩm với các tiêu chí khác nhau trong </a:t>
            </a:r>
            <a:r>
              <a:rPr lang="vi-VN" altLang="zh-CN" sz="2000">
                <a:solidFill>
                  <a:schemeClr val="tx1"/>
                </a:solidFill>
                <a:latin typeface="Times New Roman" panose="02020603050405020304" charset="0"/>
                <a:ea typeface="杨任东竹石体-Heavy" panose="02000000000000000000" charset="-122"/>
                <a:cs typeface="Times New Roman" panose="02020603050405020304" charset="0"/>
              </a:rPr>
              <a:t>từng</a:t>
            </a:r>
            <a:r>
              <a:rPr lang="zh-CN" altLang="en-US" sz="2000">
                <a:solidFill>
                  <a:schemeClr val="tx1"/>
                </a:solidFill>
                <a:latin typeface="Times New Roman" panose="02020603050405020304" charset="0"/>
                <a:ea typeface="杨任东竹石体-Heavy" panose="02000000000000000000" charset="-122"/>
                <a:cs typeface="Times New Roman" panose="02020603050405020304" charset="0"/>
              </a:rPr>
              <a:t> trường hợp</a:t>
            </a:r>
            <a:r>
              <a:rPr lang="zh-CN" altLang="en-US">
                <a:solidFill>
                  <a:schemeClr val="tx1"/>
                </a:solidFill>
                <a:latin typeface="Times New Roman" panose="02020603050405020304" charset="0"/>
                <a:ea typeface="杨任东竹石体-Heavy" panose="02000000000000000000" charset="-122"/>
                <a:cs typeface="Times New Roman" panose="02020603050405020304" charset="0"/>
              </a:rPr>
              <a:t>.</a:t>
            </a:r>
            <a:endParaRPr lang="zh-CN" altLang="en-US">
              <a:solidFill>
                <a:schemeClr val="tx1"/>
              </a:solidFill>
              <a:latin typeface="Times New Roman" panose="02020603050405020304" charset="0"/>
              <a:ea typeface="杨任东竹石体-Heavy" panose="02000000000000000000" charset="-122"/>
              <a:cs typeface="Times New Roman" panose="02020603050405020304" charset="0"/>
            </a:endParaRPr>
          </a:p>
        </p:txBody>
      </p:sp>
      <p:sp>
        <p:nvSpPr>
          <p:cNvPr id="13" name="Cloud Callout 12"/>
          <p:cNvSpPr/>
          <p:nvPr/>
        </p:nvSpPr>
        <p:spPr>
          <a:xfrm>
            <a:off x="5509258" y="4781116"/>
            <a:ext cx="5426077" cy="2076884"/>
          </a:xfrm>
          <a:prstGeom prst="cloudCallout">
            <a:avLst>
              <a:gd name="adj1" fmla="val -89707"/>
              <a:gd name="adj2" fmla="val 701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ts val="2200"/>
              </a:lnSpc>
            </a:pPr>
            <a:r>
              <a:rPr lang="zh-CN" altLang="en-US" sz="2000">
                <a:solidFill>
                  <a:schemeClr val="tx1"/>
                </a:solidFill>
                <a:latin typeface="Times New Roman" panose="02020603050405020304" charset="0"/>
                <a:ea typeface="杨任东竹石体-Heavy" panose="02000000000000000000" charset="-122"/>
                <a:cs typeface="Times New Roman" panose="02020603050405020304" charset="0"/>
              </a:rPr>
              <a:t>Hiểu biết thêm, hoàn thành kỹ năng để tiến hành xây dựng và thiết kế</a:t>
            </a:r>
            <a:r>
              <a:rPr lang="vi-VN" altLang="zh-CN" sz="2000">
                <a:solidFill>
                  <a:schemeClr val="tx1"/>
                </a:solidFill>
                <a:latin typeface="Times New Roman" panose="02020603050405020304" charset="0"/>
                <a:ea typeface="杨任东竹石体-Heavy" panose="02000000000000000000" charset="-122"/>
                <a:cs typeface="Times New Roman" panose="02020603050405020304" charset="0"/>
              </a:rPr>
              <a:t> </a:t>
            </a:r>
            <a:r>
              <a:rPr lang="zh-CN" altLang="en-US" sz="2000">
                <a:solidFill>
                  <a:schemeClr val="tx1"/>
                </a:solidFill>
                <a:latin typeface="Times New Roman" panose="02020603050405020304" charset="0"/>
                <a:ea typeface="杨任东竹石体-Heavy" panose="02000000000000000000" charset="-122"/>
                <a:cs typeface="Times New Roman" panose="02020603050405020304" charset="0"/>
              </a:rPr>
              <a:t>sản phẩm có khả năng phát triển thêm sau này</a:t>
            </a:r>
            <a:r>
              <a:rPr lang="zh-CN" altLang="en-US">
                <a:solidFill>
                  <a:schemeClr val="tx1"/>
                </a:solidFill>
                <a:latin typeface="Times New Roman" panose="02020603050405020304" charset="0"/>
                <a:ea typeface="杨任东竹石体-Heavy" panose="02000000000000000000" charset="-122"/>
                <a:cs typeface="Times New Roman" panose="02020603050405020304" charset="0"/>
              </a:rPr>
              <a:t>.</a:t>
            </a:r>
            <a:endParaRPr lang="zh-CN" altLang="en-US">
              <a:solidFill>
                <a:schemeClr val="tx1"/>
              </a:solidFill>
              <a:latin typeface="Times New Roman" panose="02020603050405020304" charset="0"/>
              <a:ea typeface="杨任东竹石体-Heavy" panose="02000000000000000000" charset="-122"/>
              <a:cs typeface="Times New Roman" panose="02020603050405020304" charset="0"/>
            </a:endParaRPr>
          </a:p>
        </p:txBody>
      </p:sp>
      <p:sp>
        <p:nvSpPr>
          <p:cNvPr id="2" name="Flowchart: Terminator 1"/>
          <p:cNvSpPr/>
          <p:nvPr/>
        </p:nvSpPr>
        <p:spPr>
          <a:xfrm>
            <a:off x="1798955" y="946785"/>
            <a:ext cx="3247390" cy="740410"/>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r>
              <a:rPr lang="vi-VN" altLang="en-US" sz="2000">
                <a:solidFill>
                  <a:schemeClr val="tx1"/>
                </a:solidFill>
                <a:latin typeface="Times New Roman" panose="02020603050405020304" charset="0"/>
                <a:cs typeface="Times New Roman" panose="02020603050405020304" charset="0"/>
                <a:sym typeface="+mn-ea"/>
              </a:rPr>
              <a:t>4.</a:t>
            </a:r>
            <a:r>
              <a:rPr lang="en-US" sz="2000">
                <a:solidFill>
                  <a:schemeClr val="tx1"/>
                </a:solidFill>
                <a:latin typeface="Times New Roman" panose="02020603050405020304" charset="0"/>
                <a:cs typeface="Times New Roman" panose="02020603050405020304" charset="0"/>
                <a:sym typeface="+mn-ea"/>
              </a:rPr>
              <a:t>2 Đánh giá hệ thống</a:t>
            </a:r>
            <a:endParaRPr lang="en-US" sz="2000" dirty="0">
              <a:solidFill>
                <a:schemeClr val="tx1"/>
              </a:solidFill>
              <a:latin typeface="Times New Roman" panose="02020603050405020304" charset="0"/>
              <a:ea typeface="SimSun" panose="02010600030101010101" pitchFamily="2" charset="-122"/>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0" y="1790700"/>
            <a:ext cx="15653385" cy="5356860"/>
          </a:xfrm>
          <a:prstGeom prst="rect">
            <a:avLst/>
          </a:prstGeom>
        </p:spPr>
      </p:pic>
      <p:sp>
        <p:nvSpPr>
          <p:cNvPr id="16" name="Rectangle 15"/>
          <p:cNvSpPr/>
          <p:nvPr/>
        </p:nvSpPr>
        <p:spPr>
          <a:xfrm>
            <a:off x="647065" y="2095500"/>
            <a:ext cx="9812655" cy="4762500"/>
          </a:xfrm>
          <a:prstGeom prst="rect">
            <a:avLst/>
          </a:prstGeom>
        </p:spPr>
        <p:txBody>
          <a:bodyPr wrap="square">
            <a:noAutofit/>
          </a:bodyPr>
          <a:lstStyle/>
          <a:p>
            <a:endParaRPr lang="en-US" smtClean="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sym typeface="+mn-ea"/>
              </a:rPr>
              <a:t> Trong suốt quá trình nghiên cứu tìm hiểu và thiết kế “ </a:t>
            </a:r>
            <a:r>
              <a:rPr lang="en-US" sz="2000" b="1">
                <a:latin typeface="Times New Roman" panose="02020603050405020304" charset="0"/>
                <a:cs typeface="Times New Roman" panose="02020603050405020304" charset="0"/>
                <a:sym typeface="+mn-ea"/>
              </a:rPr>
              <a:t>Thiết kế hệ thống cân tự cân bằng</a:t>
            </a:r>
            <a:r>
              <a:rPr lang="en-US" sz="2000">
                <a:latin typeface="Times New Roman" panose="02020603050405020304" charset="0"/>
                <a:cs typeface="Times New Roman" panose="02020603050405020304" charset="0"/>
                <a:sym typeface="+mn-ea"/>
              </a:rPr>
              <a:t>”</a:t>
            </a:r>
            <a:r>
              <a:rPr lang="en-US" sz="2000">
                <a:latin typeface="Times New Roman" panose="02020603050405020304" charset="0"/>
                <a:cs typeface="Times New Roman" panose="02020603050405020304" charset="0"/>
              </a:rPr>
              <a:t>, chúng </a:t>
            </a:r>
            <a:r>
              <a:rPr lang="vi-VN" altLang="en-US" sz="2000">
                <a:latin typeface="Times New Roman" panose="02020603050405020304" charset="0"/>
                <a:cs typeface="Times New Roman" panose="02020603050405020304" charset="0"/>
              </a:rPr>
              <a:t>em</a:t>
            </a:r>
            <a:r>
              <a:rPr lang="en-US" sz="2000">
                <a:latin typeface="Times New Roman" panose="02020603050405020304" charset="0"/>
                <a:cs typeface="Times New Roman" panose="02020603050405020304" charset="0"/>
              </a:rPr>
              <a:t> nhận thức rõ ràng về mục đích quan trọng của dự án trong bối cảnh ngày càng công nghiệp hóa và tự động hóa trong các quy trình sản xuất. Mục tiêu chính của chúng tôi là tạo ra một hệ thống cân tự cân bằng hiệu quả, giảm thiểu sức lao động và đảm bảo độ chính xác cao trong cân và phân loại sản phẩm.</a:t>
            </a:r>
            <a:endParaRPr lang="en-US" sz="2000">
              <a:latin typeface="Times New Roman" panose="02020603050405020304" charset="0"/>
              <a:cs typeface="Times New Roman" panose="02020603050405020304" charset="0"/>
            </a:endParaRPr>
          </a:p>
          <a:p>
            <a:endParaRPr lang="en-US" sz="2000" smtClean="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Do thời gian có hạn và hiểu biết của chúng em còn nhiều hạn chế nên đồ án chỉ dừng lại ở mức ứng dụng đơn giản chưa phát triển và ứng dụng vào thực tế. Đồng thời đồ án cũng không tránh khỏi những thiếu sót, nên chúng em rất mong nhận được ý kiến đóng góp của quý thầy cô và các bạn. Một lần nữa em xin cảm ơn </a:t>
            </a:r>
            <a:r>
              <a:rPr lang="en-US" sz="2000">
                <a:latin typeface="Times New Roman" panose="02020603050405020304" charset="0"/>
                <a:cs typeface="Times New Roman" panose="02020603050405020304" charset="0"/>
                <a:sym typeface="+mn-ea"/>
              </a:rPr>
              <a:t>thầy </a:t>
            </a:r>
            <a:r>
              <a:rPr lang="en-US" sz="2000" b="1">
                <a:latin typeface="Times New Roman" panose="02020603050405020304" charset="0"/>
                <a:cs typeface="Times New Roman" panose="02020603050405020304" charset="0"/>
                <a:sym typeface="+mn-ea"/>
              </a:rPr>
              <a:t>NGUYỄN ĐĂNG HÒE</a:t>
            </a:r>
            <a:r>
              <a:rPr lang="en-US" sz="2000" b="1" smtClean="0">
                <a:latin typeface="Times New Roman" panose="02020603050405020304" charset="0"/>
                <a:cs typeface="Times New Roman" panose="02020603050405020304" charset="0"/>
              </a:rPr>
              <a:t> </a:t>
            </a:r>
            <a:r>
              <a:rPr lang="en-US" sz="2000" b="1">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cùng các thầy, cô trong Bộ môn Cơ điện tử đã giúp đỡ chúng em hoàn thành đồ án này.</a:t>
            </a:r>
            <a:r>
              <a:rPr lang="en-US">
                <a:latin typeface="Times New Roman" panose="02020603050405020304" charset="0"/>
                <a:cs typeface="Times New Roman" panose="02020603050405020304" charset="0"/>
              </a:rPr>
              <a:t> </a:t>
            </a:r>
            <a:endParaRPr lang="en-US">
              <a:latin typeface="Times New Roman" panose="02020603050405020304" charset="0"/>
              <a:cs typeface="Times New Roman" panose="02020603050405020304" charset="0"/>
            </a:endParaRPr>
          </a:p>
        </p:txBody>
      </p:sp>
      <p:sp>
        <p:nvSpPr>
          <p:cNvPr id="2" name="Flowchart: Terminator 1"/>
          <p:cNvSpPr/>
          <p:nvPr/>
        </p:nvSpPr>
        <p:spPr>
          <a:xfrm>
            <a:off x="1798320" y="563880"/>
            <a:ext cx="3247390" cy="740410"/>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r>
              <a:rPr lang="vi-VN" altLang="en-US" sz="2000">
                <a:solidFill>
                  <a:schemeClr val="tx1"/>
                </a:solidFill>
                <a:latin typeface="Times New Roman" panose="02020603050405020304" charset="0"/>
                <a:cs typeface="Times New Roman" panose="02020603050405020304" charset="0"/>
                <a:sym typeface="+mn-ea"/>
              </a:rPr>
              <a:t>4.3</a:t>
            </a:r>
            <a:r>
              <a:rPr lang="en-US" sz="2000">
                <a:solidFill>
                  <a:schemeClr val="tx1"/>
                </a:solidFill>
                <a:latin typeface="Times New Roman" panose="02020603050405020304" charset="0"/>
                <a:cs typeface="Times New Roman" panose="02020603050405020304" charset="0"/>
                <a:sym typeface="+mn-ea"/>
              </a:rPr>
              <a:t> Kết </a:t>
            </a:r>
            <a:r>
              <a:rPr lang="vi-VN" altLang="en-US" sz="2000">
                <a:solidFill>
                  <a:schemeClr val="tx1"/>
                </a:solidFill>
                <a:latin typeface="Times New Roman" panose="02020603050405020304" charset="0"/>
                <a:cs typeface="Times New Roman" panose="02020603050405020304" charset="0"/>
                <a:sym typeface="+mn-ea"/>
              </a:rPr>
              <a:t>luận</a:t>
            </a:r>
            <a:endParaRPr lang="vi-VN" altLang="en-US" sz="2000">
              <a:solidFill>
                <a:schemeClr val="tx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903" y="1555532"/>
            <a:ext cx="10515600" cy="3268716"/>
          </a:xfrm>
        </p:spPr>
        <p:txBody>
          <a:bodyPr>
            <a:normAutofit/>
          </a:bodyPr>
          <a:lstStyle/>
          <a:p>
            <a:pPr algn="ctr"/>
            <a:r>
              <a:rPr lang="en-US" altLang="zh-CN" b="1" dirty="0">
                <a:solidFill>
                  <a:srgbClr val="FF0000"/>
                </a:solidFill>
                <a:effectLst>
                  <a:outerShdw blurRad="38100" dist="38100" dir="2700000" algn="tl">
                    <a:srgbClr val="000000">
                      <a:alpha val="43137"/>
                    </a:srgbClr>
                  </a:outerShdw>
                </a:effectLst>
                <a:latin typeface="Times New Roman" panose="02020603050405020304" charset="0"/>
                <a:ea typeface="杨任东竹石体-Heavy" panose="02000000000000000000" charset="-122"/>
                <a:cs typeface="Times New Roman" panose="02020603050405020304" charset="0"/>
              </a:rPr>
              <a:t>THIẾT KẾ HỆ THỐNG </a:t>
            </a:r>
            <a:br>
              <a:rPr lang="en-US" altLang="zh-CN" b="1" dirty="0">
                <a:solidFill>
                  <a:srgbClr val="FF0000"/>
                </a:solidFill>
                <a:effectLst>
                  <a:outerShdw blurRad="38100" dist="38100" dir="2700000" algn="tl">
                    <a:srgbClr val="000000">
                      <a:alpha val="43137"/>
                    </a:srgbClr>
                  </a:outerShdw>
                </a:effectLst>
                <a:latin typeface="Times New Roman" panose="02020603050405020304" charset="0"/>
                <a:ea typeface="杨任东竹石体-Heavy" panose="02000000000000000000" charset="-122"/>
                <a:cs typeface="Times New Roman" panose="02020603050405020304" charset="0"/>
              </a:rPr>
            </a:br>
            <a:r>
              <a:rPr lang="vi-VN" altLang="en-US" b="1" dirty="0">
                <a:solidFill>
                  <a:srgbClr val="FF0000"/>
                </a:solidFill>
                <a:effectLst>
                  <a:outerShdw blurRad="38100" dist="38100" dir="2700000" algn="tl">
                    <a:srgbClr val="000000">
                      <a:alpha val="43137"/>
                    </a:srgbClr>
                  </a:outerShdw>
                </a:effectLst>
                <a:latin typeface="Times New Roman" panose="02020603050405020304" charset="0"/>
                <a:ea typeface="杨任东竹石体-Heavy" panose="02000000000000000000" charset="-122"/>
                <a:cs typeface="Times New Roman" panose="02020603050405020304" charset="0"/>
              </a:rPr>
              <a:t>CÂN TỰ CÂN </a:t>
            </a:r>
            <a:r>
              <a:rPr lang="vi-VN" altLang="en-US" b="1" dirty="0">
                <a:solidFill>
                  <a:srgbClr val="FF0000"/>
                </a:solidFill>
                <a:effectLst>
                  <a:outerShdw blurRad="38100" dist="38100" dir="2700000" algn="tl">
                    <a:srgbClr val="000000">
                      <a:alpha val="43137"/>
                    </a:srgbClr>
                  </a:outerShdw>
                </a:effectLst>
                <a:latin typeface="Times New Roman" panose="02020603050405020304" charset="0"/>
                <a:ea typeface="杨任东竹石体-Heavy" panose="02000000000000000000" charset="-122"/>
                <a:cs typeface="Times New Roman" panose="02020603050405020304" charset="0"/>
              </a:rPr>
              <a:t>BẰNG</a:t>
            </a:r>
            <a:endParaRPr lang="vi-VN" altLang="en-US" b="1" dirty="0">
              <a:solidFill>
                <a:srgbClr val="FF0000"/>
              </a:solidFill>
              <a:effectLst>
                <a:outerShdw blurRad="38100" dist="38100" dir="2700000" algn="tl">
                  <a:srgbClr val="000000">
                    <a:alpha val="43137"/>
                  </a:srgbClr>
                </a:outerShdw>
              </a:effectLst>
              <a:latin typeface="Times New Roman" panose="02020603050405020304" charset="0"/>
              <a:ea typeface="杨任东竹石体-Heavy" panose="02000000000000000000" charset="-122"/>
              <a:cs typeface="Times New Roman" panose="02020603050405020304" charset="0"/>
            </a:endParaRPr>
          </a:p>
        </p:txBody>
      </p:sp>
      <p:sp>
        <p:nvSpPr>
          <p:cNvPr id="3" name="Content Placeholder 2"/>
          <p:cNvSpPr>
            <a:spLocks noGrp="1"/>
          </p:cNvSpPr>
          <p:nvPr>
            <p:ph idx="1"/>
          </p:nvPr>
        </p:nvSpPr>
        <p:spPr>
          <a:xfrm>
            <a:off x="5121917" y="4968593"/>
            <a:ext cx="7013027" cy="1190844"/>
          </a:xfrm>
        </p:spPr>
        <p:txBody>
          <a:bodyPr>
            <a:noAutofit/>
          </a:bodyPr>
          <a:lstStyle/>
          <a:p>
            <a:pPr marL="0" indent="0">
              <a:buNone/>
            </a:pPr>
            <a:r>
              <a:rPr lang="en-US" sz="2000" b="1" dirty="0" err="1" smtClean="0">
                <a:effectLst>
                  <a:outerShdw blurRad="38100" dist="38100" dir="2700000" algn="tl">
                    <a:srgbClr val="000000">
                      <a:alpha val="43137"/>
                    </a:srgbClr>
                  </a:outerShdw>
                </a:effectLst>
                <a:latin typeface="Times New Roman" panose="02020603050405020304" charset="0"/>
                <a:cs typeface="Times New Roman" panose="02020603050405020304" charset="0"/>
              </a:rPr>
              <a:t>Sinh</a:t>
            </a:r>
            <a:r>
              <a:rPr lang="en-US" sz="2000" b="1" dirty="0" smtClean="0">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sz="2000" b="1" dirty="0" err="1" smtClean="0">
                <a:effectLst>
                  <a:outerShdw blurRad="38100" dist="38100" dir="2700000" algn="tl">
                    <a:srgbClr val="000000">
                      <a:alpha val="43137"/>
                    </a:srgbClr>
                  </a:outerShdw>
                </a:effectLst>
                <a:latin typeface="Times New Roman" panose="02020603050405020304" charset="0"/>
                <a:cs typeface="Times New Roman" panose="02020603050405020304" charset="0"/>
              </a:rPr>
              <a:t>viên</a:t>
            </a:r>
            <a:r>
              <a:rPr lang="en-US" sz="2000" b="1" dirty="0" smtClean="0">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sz="2000" b="1" dirty="0" err="1" smtClean="0">
                <a:effectLst>
                  <a:outerShdw blurRad="38100" dist="38100" dir="2700000" algn="tl">
                    <a:srgbClr val="000000">
                      <a:alpha val="43137"/>
                    </a:srgbClr>
                  </a:outerShdw>
                </a:effectLst>
                <a:latin typeface="Times New Roman" panose="02020603050405020304" charset="0"/>
                <a:cs typeface="Times New Roman" panose="02020603050405020304" charset="0"/>
              </a:rPr>
              <a:t>thực</a:t>
            </a:r>
            <a:r>
              <a:rPr lang="en-US" sz="2000" b="1" dirty="0" smtClean="0">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sz="2000" b="1" dirty="0" err="1" smtClean="0">
                <a:effectLst>
                  <a:outerShdw blurRad="38100" dist="38100" dir="2700000" algn="tl">
                    <a:srgbClr val="000000">
                      <a:alpha val="43137"/>
                    </a:srgbClr>
                  </a:outerShdw>
                </a:effectLst>
                <a:latin typeface="Times New Roman" panose="02020603050405020304" charset="0"/>
                <a:cs typeface="Times New Roman" panose="02020603050405020304" charset="0"/>
              </a:rPr>
              <a:t>hiện</a:t>
            </a:r>
            <a:r>
              <a:rPr lang="en-US" sz="2000" b="1" dirty="0" smtClean="0">
                <a:effectLst>
                  <a:outerShdw blurRad="38100" dist="38100" dir="2700000" algn="tl">
                    <a:srgbClr val="000000">
                      <a:alpha val="43137"/>
                    </a:srgbClr>
                  </a:outerShdw>
                </a:effectLst>
                <a:latin typeface="Times New Roman" panose="02020603050405020304" charset="0"/>
                <a:cs typeface="Times New Roman" panose="02020603050405020304" charset="0"/>
              </a:rPr>
              <a:t> </a:t>
            </a:r>
            <a:r>
              <a:rPr 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 </a:t>
            </a:r>
            <a:endParaRPr 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marL="0" indent="0">
              <a:buNone/>
            </a:pPr>
            <a:r>
              <a:rPr lang="vi-VN" alt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Tống Sỹ Tùng</a:t>
            </a:r>
            <a:r>
              <a:rPr 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 _ </a:t>
            </a:r>
            <a:r>
              <a:rPr lang="vi-VN" alt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K</a:t>
            </a:r>
            <a:r>
              <a:rPr 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1</a:t>
            </a:r>
            <a:r>
              <a:rPr lang="vi-VN" alt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6</a:t>
            </a:r>
            <a:r>
              <a:rPr 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5520</a:t>
            </a:r>
            <a:r>
              <a:rPr lang="vi-VN" alt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103253</a:t>
            </a:r>
            <a:endParaRPr lang="en-US" sz="2000" b="1" dirty="0" smtClean="0">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marL="0" indent="0">
              <a:buNone/>
            </a:pPr>
            <a:r>
              <a:rPr lang="vi-VN" alt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Phạm Tiến Duy</a:t>
            </a:r>
            <a:r>
              <a:rPr 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 _ </a:t>
            </a:r>
            <a:r>
              <a:rPr lang="vi-VN" alt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K</a:t>
            </a:r>
            <a:r>
              <a:rPr 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185520114</a:t>
            </a:r>
            <a:r>
              <a:rPr lang="vi-VN" alt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rPr>
              <a:t>119</a:t>
            </a:r>
            <a:endParaRPr lang="en-US" sz="2000" b="1" smtClean="0">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marL="0" indent="0">
              <a:buNone/>
            </a:pPr>
            <a:r>
              <a:rPr lang="en-US" sz="2000" b="1" dirty="0" smtClean="0">
                <a:effectLst>
                  <a:outerShdw blurRad="38100" dist="38100" dir="2700000" algn="tl">
                    <a:srgbClr val="000000">
                      <a:alpha val="43137"/>
                    </a:srgbClr>
                  </a:outerShdw>
                </a:effectLst>
                <a:latin typeface="Times New Roman" panose="02020603050405020304" charset="0"/>
                <a:cs typeface="Times New Roman" panose="02020603050405020304" charset="0"/>
              </a:rPr>
              <a:t>Chu </a:t>
            </a:r>
            <a:r>
              <a:rPr lang="vi-VN" altLang="en-US" sz="2000" b="1" dirty="0" smtClean="0">
                <a:effectLst>
                  <a:outerShdw blurRad="38100" dist="38100" dir="2700000" algn="tl">
                    <a:srgbClr val="000000">
                      <a:alpha val="43137"/>
                    </a:srgbClr>
                  </a:outerShdw>
                </a:effectLst>
                <a:latin typeface="Times New Roman" panose="02020603050405020304" charset="0"/>
                <a:cs typeface="Times New Roman" panose="02020603050405020304" charset="0"/>
              </a:rPr>
              <a:t>Văn Dân_K185520114166</a:t>
            </a:r>
            <a:endParaRPr lang="vi-VN" altLang="en-US" sz="2000" b="1" dirty="0" smtClean="0">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ẫu slide cảm ơn chuyên nghiệp, ấn tượng, hài hước cho Powerpoi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07779"/>
            <a:ext cx="4246179" cy="7357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NỘI DUNG </a:t>
            </a:r>
            <a:endParaRPr lang="en-US" sz="4000" dirty="0">
              <a:solidFill>
                <a:schemeClr val="tx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7" name="Title 1"/>
          <p:cNvSpPr>
            <a:spLocks noGrp="1"/>
          </p:cNvSpPr>
          <p:nvPr>
            <p:ph type="title"/>
          </p:nvPr>
        </p:nvSpPr>
        <p:spPr>
          <a:xfrm>
            <a:off x="4670425" y="1768966"/>
            <a:ext cx="6291489" cy="908919"/>
          </a:xfrm>
        </p:spPr>
        <p:txBody>
          <a:bodyPr>
            <a:normAutofit fontScale="90000"/>
          </a:bodyPr>
          <a:lstStyle/>
          <a:p>
            <a:pPr fontAlgn="auto">
              <a:lnSpc>
                <a:spcPts val="5000"/>
              </a:lnSpc>
              <a:spcBef>
                <a:spcPts val="0"/>
              </a:spcBef>
            </a:pPr>
            <a:r>
              <a:rPr lang="en-US" sz="3900" b="1" dirty="0" smtClean="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rPr>
              <a:t>01. TỔNG QUAN HỆ THỐNG</a:t>
            </a:r>
            <a:r>
              <a:rPr lang="zh-CN" altLang="en-US" sz="3900" b="1" dirty="0" smtClean="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  </a:t>
            </a:r>
            <a:br>
              <a:rPr lang="en-US" altLang="zh-CN" b="1" dirty="0" smtClean="0">
                <a:latin typeface="Times New Roman" panose="02020603050405020304" charset="0"/>
                <a:ea typeface="Arial Unicode MS" panose="020B0604020202020204" charset="-122"/>
                <a:cs typeface="Times New Roman" panose="02020603050405020304" charset="0"/>
                <a:sym typeface="+mn-ea"/>
              </a:rPr>
            </a:br>
            <a:endParaRPr lang="en-US" dirty="0"/>
          </a:p>
        </p:txBody>
      </p:sp>
      <p:sp>
        <p:nvSpPr>
          <p:cNvPr id="11" name="Text Placeholder 10"/>
          <p:cNvSpPr>
            <a:spLocks noGrp="1"/>
          </p:cNvSpPr>
          <p:nvPr>
            <p:ph type="body" sz="quarter" idx="3"/>
          </p:nvPr>
        </p:nvSpPr>
        <p:spPr>
          <a:xfrm>
            <a:off x="4670425" y="2101019"/>
            <a:ext cx="5573032" cy="823912"/>
          </a:xfrm>
        </p:spPr>
        <p:txBody>
          <a:bodyPr>
            <a:normAutofit/>
          </a:bodyPr>
          <a:lstStyle/>
          <a:p>
            <a:pPr>
              <a:lnSpc>
                <a:spcPts val="5000"/>
              </a:lnSpc>
              <a:spcBef>
                <a:spcPts val="0"/>
              </a:spcBef>
            </a:pPr>
            <a:r>
              <a:rPr lang="en-US" sz="3500"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02. </a:t>
            </a:r>
            <a:r>
              <a:rPr lang="vi-VN" altLang="en-US" sz="3500"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THIẾT KẾ HỆ </a:t>
            </a:r>
            <a:r>
              <a:rPr lang="vi-VN" altLang="en-US" sz="3500"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THỐNG</a:t>
            </a:r>
            <a:endParaRPr lang="vi-VN" altLang="en-US" sz="3500"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endParaRPr>
          </a:p>
        </p:txBody>
      </p:sp>
      <p:sp>
        <p:nvSpPr>
          <p:cNvPr id="16" name="Content Placeholder 9"/>
          <p:cNvSpPr>
            <a:spLocks noGrp="1"/>
          </p:cNvSpPr>
          <p:nvPr>
            <p:ph type="body" idx="1"/>
          </p:nvPr>
        </p:nvSpPr>
        <p:spPr>
          <a:xfrm>
            <a:off x="4670425" y="2816225"/>
            <a:ext cx="7108825" cy="713740"/>
          </a:xfrm>
        </p:spPr>
        <p:txBody>
          <a:bodyPr>
            <a:normAutofit lnSpcReduction="10000"/>
          </a:bodyPr>
          <a:lstStyle/>
          <a:p>
            <a:r>
              <a:rPr lang="en-US" sz="3500"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03. </a:t>
            </a:r>
            <a:r>
              <a:rPr lang="vi-VN" altLang="en-US" sz="3500"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LẬP TRÌNH</a:t>
            </a:r>
            <a:r>
              <a:rPr lang="en-US" altLang="vi-VN" sz="3500"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 VÀ THI CÔNG</a:t>
            </a:r>
            <a:r>
              <a:rPr lang="vi-VN" altLang="en-US" sz="3500"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 </a:t>
            </a:r>
            <a:endParaRPr lang="en-US" sz="3500" dirty="0">
              <a:latin typeface="Times New Roman" panose="02020603050405020304" charset="0"/>
              <a:cs typeface="Times New Roman" panose="02020603050405020304" charset="0"/>
            </a:endParaRPr>
          </a:p>
        </p:txBody>
      </p:sp>
      <p:sp>
        <p:nvSpPr>
          <p:cNvPr id="17" name="TextBox 16"/>
          <p:cNvSpPr txBox="1"/>
          <p:nvPr/>
        </p:nvSpPr>
        <p:spPr>
          <a:xfrm flipH="1">
            <a:off x="4670425" y="3428965"/>
            <a:ext cx="5464175" cy="906780"/>
          </a:xfrm>
          <a:prstGeom prst="rect">
            <a:avLst/>
          </a:prstGeom>
          <a:noFill/>
        </p:spPr>
        <p:txBody>
          <a:bodyPr wrap="square" rtlCol="0">
            <a:spAutoFit/>
          </a:bodyPr>
          <a:lstStyle/>
          <a:p>
            <a:r>
              <a:rPr lang="en-US" sz="3500" b="1"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04. </a:t>
            </a:r>
            <a:r>
              <a:rPr lang="en-US" sz="3500" b="1"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KẾT LUẬN</a:t>
            </a:r>
            <a:r>
              <a:rPr lang="en-US" sz="3500" b="1"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 </a:t>
            </a:r>
            <a:r>
              <a:rPr lang="zh-CN" altLang="en-US" sz="3500" b="1"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rPr>
              <a:t> </a:t>
            </a:r>
            <a:endParaRPr lang="zh-CN" altLang="en-US" sz="3500" b="1"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endParaRPr>
          </a:p>
          <a:p>
            <a:endParaRPr 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1000"/>
                                        <p:tgtEl>
                                          <p:spTgt spid="11">
                                            <p:txEl>
                                              <p:pRg st="0" end="0"/>
                                            </p:txEl>
                                          </p:spTgt>
                                        </p:tgtEl>
                                      </p:cBhvr>
                                    </p:animEffect>
                                    <p:anim calcmode="lin" valueType="num">
                                      <p:cBhvr>
                                        <p:cTn id="19"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fade">
                                      <p:cBhvr>
                                        <p:cTn id="25" dur="1000"/>
                                        <p:tgtEl>
                                          <p:spTgt spid="16">
                                            <p:txEl>
                                              <p:pRg st="0" end="0"/>
                                            </p:txEl>
                                          </p:spTgt>
                                        </p:tgtEl>
                                      </p:cBhvr>
                                    </p:animEffect>
                                    <p:anim calcmode="lin" valueType="num">
                                      <p:cBhvr>
                                        <p:cTn id="26"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1" grpId="0" build="p"/>
      <p:bldP spid="16" grpId="0" build="p"/>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8150" y="429895"/>
            <a:ext cx="6674485" cy="1035685"/>
          </a:xfrm>
        </p:spPr>
        <p:txBody>
          <a:bodyPr/>
          <a:lstStyle/>
          <a:p>
            <a:pPr marL="0" indent="0">
              <a:buNone/>
            </a:pPr>
            <a:r>
              <a:rPr lang="en-US" b="1" dirty="0" smtClean="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rPr>
              <a:t>TỔNG QUAN HỆ THỐNG </a:t>
            </a:r>
            <a:r>
              <a:rPr lang="vi-VN" altLang="en-US" b="1" dirty="0" smtClean="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rPr>
              <a:t>CÂN </a:t>
            </a:r>
            <a:endParaRPr lang="vi-VN" altLang="en-US" b="1" dirty="0" smtClean="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endParaRPr>
          </a:p>
        </p:txBody>
      </p:sp>
      <p:sp>
        <p:nvSpPr>
          <p:cNvPr id="4" name="Oval 3"/>
          <p:cNvSpPr/>
          <p:nvPr/>
        </p:nvSpPr>
        <p:spPr>
          <a:xfrm>
            <a:off x="1828800" y="86539"/>
            <a:ext cx="3689131" cy="100899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latin typeface="Times New Roman" panose="02020603050405020304" charset="0"/>
                <a:cs typeface="Times New Roman" panose="02020603050405020304" charset="0"/>
              </a:rPr>
              <a:t>01</a:t>
            </a:r>
            <a:endParaRPr lang="en-US" sz="4400" dirty="0">
              <a:solidFill>
                <a:schemeClr val="tx1"/>
              </a:solidFill>
              <a:latin typeface="Times New Roman" panose="02020603050405020304" charset="0"/>
              <a:cs typeface="Times New Roman" panose="02020603050405020304" charset="0"/>
            </a:endParaRPr>
          </a:p>
        </p:txBody>
      </p:sp>
      <p:pic>
        <p:nvPicPr>
          <p:cNvPr id="61309676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349375" y="1911985"/>
            <a:ext cx="3559175" cy="2123440"/>
          </a:xfrm>
          <a:prstGeom prst="rect">
            <a:avLst/>
          </a:prstGeom>
          <a:noFill/>
        </p:spPr>
      </p:pic>
      <p:pic>
        <p:nvPicPr>
          <p:cNvPr id="55242720" name="Picture 3" descr="A digital scale on a counter&#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349375" y="4212590"/>
            <a:ext cx="3559175" cy="2319020"/>
          </a:xfrm>
          <a:prstGeom prst="rect">
            <a:avLst/>
          </a:prstGeom>
          <a:noFill/>
        </p:spPr>
      </p:pic>
      <p:sp>
        <p:nvSpPr>
          <p:cNvPr id="2" name="Rounded Rectangle 1"/>
          <p:cNvSpPr/>
          <p:nvPr/>
        </p:nvSpPr>
        <p:spPr>
          <a:xfrm>
            <a:off x="4909185" y="1912620"/>
            <a:ext cx="7282180" cy="2123440"/>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marL="0" indent="0" algn="l" fontAlgn="auto">
              <a:lnSpc>
                <a:spcPts val="2400"/>
              </a:lnSpc>
              <a:spcBef>
                <a:spcPts val="0"/>
              </a:spcBef>
              <a:buFont typeface="Wingdings" panose="05000000000000000000" charset="0"/>
              <a:buNone/>
            </a:pPr>
            <a:endParaRPr lang="vi-VN" altLang="zh-CN" dirty="0">
              <a:solidFill>
                <a:schemeClr val="tx1"/>
              </a:solidFill>
              <a:latin typeface="Times New Roman" panose="02020603050405020304" charset="0"/>
              <a:ea typeface="Microsoft YaHei" panose="020B0503020204020204" pitchFamily="34" charset="-122"/>
              <a:cs typeface="Times New Roman" panose="02020603050405020304" charset="0"/>
              <a:sym typeface="+mn-ea"/>
            </a:endParaRPr>
          </a:p>
          <a:p>
            <a:pPr marL="0" indent="0" algn="l" fontAlgn="auto">
              <a:lnSpc>
                <a:spcPts val="2400"/>
              </a:lnSpc>
              <a:spcBef>
                <a:spcPts val="0"/>
              </a:spcBef>
              <a:buFont typeface="Wingdings" panose="05000000000000000000" charset="0"/>
              <a:buNone/>
            </a:pPr>
            <a:r>
              <a:rPr lang="vi-VN" altLang="zh-CN" dirty="0">
                <a:solidFill>
                  <a:schemeClr val="tx1"/>
                </a:solidFill>
                <a:latin typeface="Times New Roman" panose="02020603050405020304" charset="0"/>
                <a:ea typeface="Microsoft YaHei" panose="020B0503020204020204" pitchFamily="34" charset="-122"/>
                <a:cs typeface="Times New Roman" panose="02020603050405020304" charset="0"/>
                <a:sym typeface="+mn-ea"/>
              </a:rPr>
              <a:t>+ </a:t>
            </a:r>
            <a:r>
              <a:rPr lang="zh-CN" altLang="en-US" dirty="0">
                <a:solidFill>
                  <a:schemeClr val="tx1"/>
                </a:solidFill>
                <a:latin typeface="Times New Roman" panose="02020603050405020304" charset="0"/>
                <a:ea typeface="Microsoft YaHei" panose="020B0503020204020204" pitchFamily="34" charset="-122"/>
                <a:cs typeface="Times New Roman" panose="02020603050405020304" charset="0"/>
                <a:sym typeface="+mn-ea"/>
              </a:rPr>
              <a:t>Hệ Thống Cân Cơ Học:</a:t>
            </a:r>
            <a:endParaRPr lang="zh-CN" altLang="en-US" dirty="0">
              <a:solidFill>
                <a:schemeClr val="tx1"/>
              </a:solidFill>
              <a:latin typeface="Times New Roman" panose="02020603050405020304" charset="0"/>
              <a:ea typeface="Microsoft YaHei" panose="020B0503020204020204" pitchFamily="34" charset="-122"/>
              <a:cs typeface="Times New Roman" panose="02020603050405020304" charset="0"/>
            </a:endParaRPr>
          </a:p>
          <a:p>
            <a:pPr marL="0" indent="0" algn="l" fontAlgn="auto">
              <a:lnSpc>
                <a:spcPts val="2400"/>
              </a:lnSpc>
              <a:spcBef>
                <a:spcPts val="0"/>
              </a:spcBef>
              <a:buFont typeface="Wingdings" panose="05000000000000000000" charset="0"/>
              <a:buNone/>
            </a:pPr>
            <a:r>
              <a:rPr lang="zh-CN" altLang="en-US" dirty="0">
                <a:solidFill>
                  <a:schemeClr val="tx1"/>
                </a:solidFill>
                <a:latin typeface="Times New Roman" panose="02020603050405020304" charset="0"/>
                <a:ea typeface="Microsoft YaHei" panose="020B0503020204020204" pitchFamily="34" charset="-122"/>
                <a:cs typeface="Times New Roman" panose="02020603050405020304" charset="0"/>
                <a:sym typeface="+mn-ea"/>
              </a:rPr>
              <a:t>Cách Thức Hoạt Động: Hệ thống cân cơ học sử dụng nguyên lý cân bằng lực cơ học, thường qua hệ thống đòn bẩy và quả cân cân bằng. Khi một vật được đặt lên bàn cân, lực tác động lên quả cân được cân bằng với trọng lượng của vật, cho phép đo lường trực tiếp.</a:t>
            </a:r>
            <a:endParaRPr lang="zh-CN" altLang="en-US" dirty="0">
              <a:solidFill>
                <a:schemeClr val="tx1"/>
              </a:solidFill>
              <a:latin typeface="Times New Roman" panose="02020603050405020304" charset="0"/>
              <a:ea typeface="Microsoft YaHei" panose="020B0503020204020204" pitchFamily="34" charset="-122"/>
              <a:cs typeface="Times New Roman" panose="02020603050405020304" charset="0"/>
            </a:endParaRPr>
          </a:p>
          <a:p>
            <a:pPr marL="0" indent="0" algn="l" fontAlgn="auto">
              <a:lnSpc>
                <a:spcPts val="2400"/>
              </a:lnSpc>
              <a:spcBef>
                <a:spcPts val="0"/>
              </a:spcBef>
              <a:buFont typeface="Wingdings" panose="05000000000000000000" charset="0"/>
              <a:buNone/>
            </a:pPr>
            <a:endParaRPr lang="zh-CN" altLang="en-US" dirty="0">
              <a:solidFill>
                <a:schemeClr val="tx1"/>
              </a:solidFill>
              <a:latin typeface="Times New Roman" panose="02020603050405020304" charset="0"/>
              <a:ea typeface="Microsoft YaHei" panose="020B0503020204020204" pitchFamily="34" charset="-122"/>
              <a:cs typeface="Times New Roman" panose="02020603050405020304" charset="0"/>
            </a:endParaRPr>
          </a:p>
          <a:p>
            <a:pPr marL="0" indent="0" algn="l" fontAlgn="auto">
              <a:lnSpc>
                <a:spcPts val="2400"/>
              </a:lnSpc>
              <a:spcBef>
                <a:spcPts val="0"/>
              </a:spcBef>
              <a:buFont typeface="Wingdings" panose="05000000000000000000" charset="0"/>
              <a:buNone/>
            </a:pPr>
            <a:endParaRPr lang="en-US">
              <a:solidFill>
                <a:schemeClr val="tx1"/>
              </a:solidFill>
              <a:latin typeface="Times New Roman" panose="02020603050405020304" charset="0"/>
              <a:ea typeface="Microsoft YaHei" panose="020B0503020204020204" pitchFamily="34" charset="-122"/>
              <a:cs typeface="Times New Roman" panose="02020603050405020304" charset="0"/>
              <a:sym typeface="+mn-ea"/>
            </a:endParaRPr>
          </a:p>
        </p:txBody>
      </p:sp>
      <p:sp>
        <p:nvSpPr>
          <p:cNvPr id="5" name="Rounded Rectangle 4"/>
          <p:cNvSpPr/>
          <p:nvPr/>
        </p:nvSpPr>
        <p:spPr>
          <a:xfrm>
            <a:off x="4910455" y="4212590"/>
            <a:ext cx="7282180" cy="2319020"/>
          </a:xfrm>
          <a:prstGeom prst="round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marL="0" indent="0" algn="l" fontAlgn="auto">
              <a:lnSpc>
                <a:spcPts val="2400"/>
              </a:lnSpc>
              <a:spcBef>
                <a:spcPts val="0"/>
              </a:spcBef>
              <a:buFont typeface="Wingdings" panose="05000000000000000000" charset="0"/>
              <a:buNone/>
            </a:pPr>
            <a:r>
              <a:rPr lang="vi-VN">
                <a:solidFill>
                  <a:schemeClr val="tx1"/>
                </a:solidFill>
                <a:latin typeface="Times New Roman" panose="02020603050405020304" charset="0"/>
                <a:ea typeface="Microsoft YaHei" panose="020B0503020204020204" pitchFamily="34" charset="-122"/>
                <a:cs typeface="Times New Roman" panose="02020603050405020304" charset="0"/>
                <a:sym typeface="+mn-ea"/>
              </a:rPr>
              <a:t>+ </a:t>
            </a:r>
            <a:r>
              <a:rPr>
                <a:solidFill>
                  <a:schemeClr val="tx1"/>
                </a:solidFill>
                <a:latin typeface="Times New Roman" panose="02020603050405020304" charset="0"/>
                <a:ea typeface="Microsoft YaHei" panose="020B0503020204020204" pitchFamily="34" charset="-122"/>
                <a:cs typeface="Times New Roman" panose="02020603050405020304" charset="0"/>
                <a:sym typeface="+mn-ea"/>
              </a:rPr>
              <a:t>Hệ Thống Cân Điện Tử:</a:t>
            </a:r>
            <a:endParaRPr>
              <a:solidFill>
                <a:schemeClr val="tx1"/>
              </a:solidFill>
              <a:latin typeface="Times New Roman" panose="02020603050405020304" charset="0"/>
              <a:ea typeface="Microsoft YaHei" panose="020B0503020204020204" pitchFamily="34" charset="-122"/>
              <a:cs typeface="Times New Roman" panose="02020603050405020304" charset="0"/>
            </a:endParaRPr>
          </a:p>
          <a:p>
            <a:pPr marL="0" indent="0" algn="l" fontAlgn="auto">
              <a:lnSpc>
                <a:spcPts val="2400"/>
              </a:lnSpc>
              <a:spcBef>
                <a:spcPts val="0"/>
              </a:spcBef>
              <a:buFont typeface="Wingdings" panose="05000000000000000000" charset="0"/>
              <a:buNone/>
            </a:pPr>
            <a:r>
              <a:rPr>
                <a:solidFill>
                  <a:schemeClr val="tx1"/>
                </a:solidFill>
                <a:latin typeface="Times New Roman" panose="02020603050405020304" charset="0"/>
                <a:ea typeface="Microsoft YaHei" panose="020B0503020204020204" pitchFamily="34" charset="-122"/>
                <a:cs typeface="Times New Roman" panose="02020603050405020304" charset="0"/>
                <a:sym typeface="+mn-ea"/>
              </a:rPr>
              <a:t>Cách Thức Hoạt Động: Dùng cảm biến lực (load cells) để chuyển đổi lực trọng lượng thành tín hiệu điện tử. Tín hiệu này sau đó được xử lý bởi một vi xử lý, cho phép hiển thị số liệu trọng lượng một cách chính xác.</a:t>
            </a:r>
            <a:endParaRPr lang="en-US">
              <a:solidFill>
                <a:schemeClr val="tx1"/>
              </a:solidFill>
              <a:latin typeface="Times New Roman" panose="02020603050405020304" charset="0"/>
              <a:ea typeface="Microsoft YaHei" panose="020B0503020204020204" pitchFamily="34" charset="-122"/>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9685" y="0"/>
            <a:ext cx="5172075" cy="3810000"/>
          </a:xfrm>
        </p:spPr>
        <p:txBody>
          <a:bodyPr/>
          <a:p>
            <a:endParaRPr lang="en-US"/>
          </a:p>
        </p:txBody>
      </p:sp>
      <p:sp>
        <p:nvSpPr>
          <p:cNvPr id="6" name="圆角矩形 8"/>
          <p:cNvSpPr/>
          <p:nvPr/>
        </p:nvSpPr>
        <p:spPr>
          <a:xfrm>
            <a:off x="6370320" y="1231265"/>
            <a:ext cx="5542280" cy="1453515"/>
          </a:xfrm>
          <a:prstGeom prst="roundRect">
            <a:avLst>
              <a:gd name="adj" fmla="val 45861"/>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rPr>
              <a:t>1</a:t>
            </a:r>
            <a:r>
              <a:rPr lang="en-US" altLang="zh-CN" sz="2000" dirty="0" smtClean="0">
                <a:solidFill>
                  <a:schemeClr val="tx1"/>
                </a:solidFill>
                <a:latin typeface="Times New Roman" panose="02020603050405020304" charset="0"/>
                <a:cs typeface="Times New Roman" panose="02020603050405020304" charset="0"/>
              </a:rPr>
              <a:t>.</a:t>
            </a:r>
            <a:r>
              <a:rPr lang="en-US" dirty="0"/>
              <a:t> </a:t>
            </a:r>
            <a:r>
              <a:rPr lang="en-US" sz="2000">
                <a:solidFill>
                  <a:schemeClr val="tx1"/>
                </a:solidFill>
                <a:latin typeface="Times New Roman" panose="02020603050405020304" charset="0"/>
                <a:cs typeface="Times New Roman" panose="02020603050405020304" charset="0"/>
              </a:rPr>
              <a:t>Tích Hợp Công Nghệ: Hệ thống cân tự cân bằng không chỉ là một thiết bị cân đơn thuần mà còn là một phần của hệ thống tự động hóa tổng thể</a:t>
            </a:r>
            <a:endParaRPr lang="en-US" sz="2000">
              <a:solidFill>
                <a:schemeClr val="tx1"/>
              </a:solidFill>
              <a:latin typeface="Times New Roman" panose="02020603050405020304" charset="0"/>
              <a:cs typeface="Times New Roman" panose="02020603050405020304" charset="0"/>
            </a:endParaRPr>
          </a:p>
        </p:txBody>
      </p:sp>
      <p:sp>
        <p:nvSpPr>
          <p:cNvPr id="7" name="圆角矩形 8"/>
          <p:cNvSpPr/>
          <p:nvPr/>
        </p:nvSpPr>
        <p:spPr>
          <a:xfrm>
            <a:off x="6370320" y="3021965"/>
            <a:ext cx="5601970" cy="1384935"/>
          </a:xfrm>
          <a:prstGeom prst="roundRect">
            <a:avLst>
              <a:gd name="adj" fmla="val 49257"/>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Times New Roman" panose="02020603050405020304" charset="0"/>
                <a:cs typeface="Times New Roman" panose="02020603050405020304" charset="0"/>
              </a:rPr>
              <a:t>2</a:t>
            </a:r>
            <a:r>
              <a:rPr lang="en-US" altLang="zh-CN" sz="2000" dirty="0" smtClean="0">
                <a:solidFill>
                  <a:schemeClr val="tx1"/>
                </a:solidFill>
                <a:latin typeface="Times New Roman" panose="02020603050405020304" charset="0"/>
                <a:cs typeface="Times New Roman" panose="02020603050405020304" charset="0"/>
              </a:rPr>
              <a:t>.</a:t>
            </a:r>
            <a:r>
              <a:rPr lang="en-US" sz="2000" dirty="0">
                <a:latin typeface="Times New Roman" panose="02020603050405020304" charset="0"/>
                <a:cs typeface="Times New Roman" panose="02020603050405020304" charset="0"/>
              </a:rPr>
              <a:t> </a:t>
            </a:r>
            <a:r>
              <a:rPr lang="en-US" sz="2000">
                <a:solidFill>
                  <a:schemeClr val="tx1"/>
                </a:solidFill>
                <a:latin typeface="Times New Roman" panose="02020603050405020304" charset="0"/>
                <a:cs typeface="Times New Roman" panose="02020603050405020304" charset="0"/>
              </a:rPr>
              <a:t>Tối Ưu Hóa Quy Trình Sản Xuất: Việc sử dụng hệ thống cân tự cân bằng giúp tối ưu hóa quy trình sản xuất.</a:t>
            </a:r>
            <a:endParaRPr lang="en-US" sz="2000">
              <a:solidFill>
                <a:schemeClr val="tx1"/>
              </a:solidFill>
              <a:latin typeface="Times New Roman" panose="02020603050405020304" charset="0"/>
              <a:cs typeface="Times New Roman" panose="02020603050405020304" charset="0"/>
            </a:endParaRPr>
          </a:p>
        </p:txBody>
      </p:sp>
      <p:sp>
        <p:nvSpPr>
          <p:cNvPr id="8" name="圆角矩形 8"/>
          <p:cNvSpPr/>
          <p:nvPr/>
        </p:nvSpPr>
        <p:spPr>
          <a:xfrm>
            <a:off x="6369685" y="4655820"/>
            <a:ext cx="5601970" cy="1426210"/>
          </a:xfrm>
          <a:prstGeom prst="roundRect">
            <a:avLst>
              <a:gd name="adj" fmla="val 42871"/>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Times New Roman" panose="02020603050405020304" charset="0"/>
                <a:cs typeface="Times New Roman" panose="02020603050405020304" charset="0"/>
              </a:rPr>
              <a:t>3.</a:t>
            </a:r>
            <a:r>
              <a:rPr lang="vi-VN" altLang="en-US" sz="2000" dirty="0" smtClean="0">
                <a:solidFill>
                  <a:schemeClr val="tx1"/>
                </a:solidFill>
                <a:latin typeface="Times New Roman" panose="02020603050405020304" charset="0"/>
                <a:cs typeface="Times New Roman" panose="02020603050405020304" charset="0"/>
              </a:rPr>
              <a:t> Đáp Ứng Yêu Cầu Độ Chính </a:t>
            </a:r>
            <a:r>
              <a:rPr lang="vi-VN" altLang="en-US" sz="2000" dirty="0" smtClean="0">
                <a:solidFill>
                  <a:schemeClr val="tx1"/>
                </a:solidFill>
                <a:latin typeface="Times New Roman" panose="02020603050405020304" charset="0"/>
                <a:cs typeface="Times New Roman" panose="02020603050405020304" charset="0"/>
              </a:rPr>
              <a:t>Xác Cao:</a:t>
            </a:r>
            <a:r>
              <a:rPr lang="en-US" dirty="0"/>
              <a:t> </a:t>
            </a:r>
            <a:r>
              <a:rPr lang="en-US" sz="2000" dirty="0" err="1" smtClean="0">
                <a:solidFill>
                  <a:schemeClr val="tx1"/>
                </a:solidFill>
                <a:latin typeface="Times New Roman" panose="02020603050405020304" charset="0"/>
                <a:cs typeface="Times New Roman" panose="02020603050405020304" charset="0"/>
              </a:rPr>
              <a:t>Phần</a:t>
            </a:r>
            <a:r>
              <a:rPr lang="en-US" sz="2000" dirty="0" smtClean="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phức</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tạp</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khó</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khăn</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nhất</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trong</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xử</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lý</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ảnh</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và</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cũng</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dễ</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gây</a:t>
            </a:r>
            <a:r>
              <a:rPr lang="en-US" sz="2000" dirty="0">
                <a:solidFill>
                  <a:schemeClr val="tx1"/>
                </a:solidFill>
                <a:latin typeface="Times New Roman" panose="02020603050405020304" charset="0"/>
                <a:cs typeface="Times New Roman" panose="02020603050405020304" charset="0"/>
              </a:rPr>
              <a:t> </a:t>
            </a:r>
            <a:r>
              <a:rPr lang="en-US" sz="2000" dirty="0" err="1" smtClean="0">
                <a:solidFill>
                  <a:schemeClr val="tx1"/>
                </a:solidFill>
                <a:latin typeface="Times New Roman" panose="02020603050405020304" charset="0"/>
                <a:cs typeface="Times New Roman" panose="02020603050405020304" charset="0"/>
              </a:rPr>
              <a:t>lỗi</a:t>
            </a:r>
            <a:endParaRPr lang="zh-CN" altLang="en-US" sz="2000" dirty="0">
              <a:solidFill>
                <a:schemeClr val="tx1"/>
              </a:solidFill>
              <a:latin typeface="Times New Roman" panose="02020603050405020304" charset="0"/>
              <a:cs typeface="Times New Roman" panose="02020603050405020304" charset="0"/>
            </a:endParaRPr>
          </a:p>
        </p:txBody>
      </p:sp>
      <p:sp>
        <p:nvSpPr>
          <p:cNvPr id="15" name="Flowchart: Terminator 14"/>
          <p:cNvSpPr/>
          <p:nvPr/>
        </p:nvSpPr>
        <p:spPr>
          <a:xfrm>
            <a:off x="1850390" y="228600"/>
            <a:ext cx="6802755" cy="665480"/>
          </a:xfrm>
          <a:prstGeom prst="flowChartTerminator">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charset="0"/>
                <a:cs typeface="Times New Roman" panose="02020603050405020304" charset="0"/>
              </a:rPr>
              <a:t>1.1:</a:t>
            </a:r>
            <a:r>
              <a:rPr lang="vi-VN" altLang="en-US" sz="2000" dirty="0">
                <a:solidFill>
                  <a:schemeClr val="tx1"/>
                </a:solidFill>
                <a:latin typeface="Times New Roman" panose="02020603050405020304" charset="0"/>
                <a:cs typeface="Times New Roman" panose="02020603050405020304" charset="0"/>
              </a:rPr>
              <a:t> Mô hình t</a:t>
            </a:r>
            <a:r>
              <a:rPr lang="en-US" sz="2000" dirty="0" err="1">
                <a:solidFill>
                  <a:schemeClr val="tx1"/>
                </a:solidFill>
                <a:latin typeface="Times New Roman" panose="02020603050405020304" charset="0"/>
                <a:cs typeface="Times New Roman" panose="02020603050405020304" charset="0"/>
              </a:rPr>
              <a:t>ông</a:t>
            </a:r>
            <a:r>
              <a:rPr lang="en-US" sz="2000" dirty="0">
                <a:solidFill>
                  <a:schemeClr val="tx1"/>
                </a:solidFill>
                <a:latin typeface="Times New Roman" panose="02020603050405020304" charset="0"/>
                <a:cs typeface="Times New Roman" panose="02020603050405020304" charset="0"/>
              </a:rPr>
              <a:t> </a:t>
            </a:r>
            <a:r>
              <a:rPr lang="en-US" sz="2000" dirty="0" err="1">
                <a:solidFill>
                  <a:schemeClr val="tx1"/>
                </a:solidFill>
                <a:latin typeface="Times New Roman" panose="02020603050405020304" charset="0"/>
                <a:cs typeface="Times New Roman" panose="02020603050405020304" charset="0"/>
              </a:rPr>
              <a:t>quan</a:t>
            </a:r>
            <a:r>
              <a:rPr lang="en-US" sz="2000" dirty="0">
                <a:solidFill>
                  <a:schemeClr val="tx1"/>
                </a:solidFill>
                <a:latin typeface="Times New Roman" panose="02020603050405020304" charset="0"/>
                <a:cs typeface="Times New Roman" panose="02020603050405020304" charset="0"/>
              </a:rPr>
              <a:t> </a:t>
            </a:r>
            <a:r>
              <a:rPr lang="vi-VN" altLang="en-US" sz="2000" dirty="0">
                <a:solidFill>
                  <a:schemeClr val="tx1"/>
                </a:solidFill>
                <a:latin typeface="Times New Roman" panose="02020603050405020304" charset="0"/>
                <a:cs typeface="Times New Roman" panose="02020603050405020304" charset="0"/>
              </a:rPr>
              <a:t>hệ thống cân tự cân tự cân </a:t>
            </a:r>
            <a:r>
              <a:rPr lang="vi-VN" altLang="en-US" sz="2000" dirty="0">
                <a:solidFill>
                  <a:schemeClr val="tx1"/>
                </a:solidFill>
                <a:latin typeface="Times New Roman" panose="02020603050405020304" charset="0"/>
                <a:cs typeface="Times New Roman" panose="02020603050405020304" charset="0"/>
              </a:rPr>
              <a:t>bằng </a:t>
            </a:r>
            <a:endParaRPr lang="vi-VN" altLang="en-US" sz="2000" dirty="0">
              <a:solidFill>
                <a:schemeClr val="tx1"/>
              </a:solidFill>
              <a:latin typeface="Times New Roman" panose="02020603050405020304" charset="0"/>
              <a:cs typeface="Times New Roman" panose="02020603050405020304" charset="0"/>
            </a:endParaRPr>
          </a:p>
        </p:txBody>
      </p:sp>
      <p:pic>
        <p:nvPicPr>
          <p:cNvPr id="295412043" name="Picture 71"/>
          <p:cNvPicPr>
            <a:picLocks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207770" y="2039620"/>
            <a:ext cx="4491990" cy="2980055"/>
          </a:xfrm>
          <a:prstGeom prst="rect">
            <a:avLst/>
          </a:prstGeom>
          <a:noFill/>
          <a:ln>
            <a:noFill/>
          </a:ln>
        </p:spPr>
      </p:pic>
      <p:pic>
        <p:nvPicPr>
          <p:cNvPr id="22"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0" y="2038985"/>
            <a:ext cx="5768975" cy="44284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2"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2"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2"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6" grpId="2" bldLvl="0" animBg="1"/>
      <p:bldP spid="7" grpId="1" animBg="1"/>
      <p:bldP spid="7" grpId="2" bldLvl="0" animBg="1"/>
      <p:bldP spid="8" grpId="1" animBg="1"/>
      <p:bldP spid="8" grpId="2"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Terminator 5"/>
          <p:cNvSpPr/>
          <p:nvPr/>
        </p:nvSpPr>
        <p:spPr>
          <a:xfrm>
            <a:off x="1797050" y="532130"/>
            <a:ext cx="7271385" cy="740410"/>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charset="0"/>
                <a:cs typeface="Times New Roman" panose="02020603050405020304" charset="0"/>
              </a:rPr>
              <a:t>1.2</a:t>
            </a:r>
            <a:r>
              <a:rPr lang="vi-VN" altLang="en-US" sz="2000" dirty="0">
                <a:solidFill>
                  <a:schemeClr val="tx1"/>
                </a:solidFill>
                <a:latin typeface="Times New Roman" panose="02020603050405020304" charset="0"/>
                <a:cs typeface="Times New Roman" panose="02020603050405020304" charset="0"/>
              </a:rPr>
              <a:t> </a:t>
            </a:r>
            <a:r>
              <a:rPr lang="en-US" sz="2000" dirty="0">
                <a:solidFill>
                  <a:schemeClr val="tx1"/>
                </a:solidFill>
                <a:latin typeface="Times New Roman" panose="02020603050405020304" charset="0"/>
                <a:cs typeface="Times New Roman" panose="02020603050405020304" charset="0"/>
              </a:rPr>
              <a:t>Các yêu cầu kĩ thuật cần đạt được khi vận hành </a:t>
            </a:r>
            <a:endParaRPr lang="en-US" sz="2000" dirty="0">
              <a:solidFill>
                <a:schemeClr val="tx1"/>
              </a:solidFill>
            </a:endParaRPr>
          </a:p>
        </p:txBody>
      </p:sp>
      <p:sp>
        <p:nvSpPr>
          <p:cNvPr id="10" name="圆角矩形 8"/>
          <p:cNvSpPr/>
          <p:nvPr/>
        </p:nvSpPr>
        <p:spPr>
          <a:xfrm>
            <a:off x="4413250" y="1572260"/>
            <a:ext cx="3530600" cy="655320"/>
          </a:xfrm>
          <a:prstGeom prst="roundRect">
            <a:avLst>
              <a:gd name="adj" fmla="val 45861"/>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ltLang="en-US" sz="2000" dirty="0">
                <a:solidFill>
                  <a:schemeClr val="tx1"/>
                </a:solidFill>
                <a:latin typeface="Times New Roman" panose="02020603050405020304" charset="0"/>
                <a:ea typeface="思源黑体 CN Normal" panose="020B0400000000000000" charset="-122"/>
                <a:cs typeface="Times New Roman" panose="02020603050405020304" charset="0"/>
              </a:rPr>
              <a:t>         </a:t>
            </a:r>
            <a:r>
              <a:rPr lang="en-US" altLang="zh-CN" sz="2000" dirty="0">
                <a:solidFill>
                  <a:schemeClr val="tx1"/>
                </a:solidFill>
                <a:latin typeface="Times New Roman" panose="02020603050405020304" charset="0"/>
                <a:ea typeface="思源黑体 CN Normal" panose="020B0400000000000000" charset="-122"/>
                <a:cs typeface="Times New Roman" panose="02020603050405020304" charset="0"/>
              </a:rPr>
              <a:t>1</a:t>
            </a:r>
            <a:r>
              <a:rPr lang="en-US" altLang="zh-CN" sz="2000" dirty="0" smtClean="0">
                <a:solidFill>
                  <a:schemeClr val="tx1"/>
                </a:solidFill>
                <a:latin typeface="Times New Roman" panose="02020603050405020304" charset="0"/>
                <a:ea typeface="思源黑体 CN Normal" panose="020B0400000000000000" charset="-122"/>
                <a:cs typeface="Times New Roman" panose="02020603050405020304" charset="0"/>
              </a:rPr>
              <a:t> </a:t>
            </a:r>
            <a:r>
              <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rPr>
              <a:t>Độ Chính Xác Cao</a:t>
            </a:r>
            <a:endPar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endParaRPr>
          </a:p>
        </p:txBody>
      </p:sp>
      <p:sp>
        <p:nvSpPr>
          <p:cNvPr id="11" name="圆角矩形 8"/>
          <p:cNvSpPr/>
          <p:nvPr/>
        </p:nvSpPr>
        <p:spPr>
          <a:xfrm>
            <a:off x="1396365" y="2399030"/>
            <a:ext cx="3781425" cy="699135"/>
          </a:xfrm>
          <a:prstGeom prst="roundRect">
            <a:avLst>
              <a:gd name="adj" fmla="val 49257"/>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Times New Roman" panose="02020603050405020304" charset="0"/>
                <a:ea typeface="思源黑体 CN Normal" panose="020B0400000000000000" charset="-122"/>
                <a:cs typeface="Times New Roman" panose="02020603050405020304" charset="0"/>
              </a:rPr>
              <a:t>2 </a:t>
            </a:r>
            <a:r>
              <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rPr>
              <a:t>Tính Ổn Định và Tương Thích</a:t>
            </a:r>
            <a:endPar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endParaRPr>
          </a:p>
        </p:txBody>
      </p:sp>
      <p:sp>
        <p:nvSpPr>
          <p:cNvPr id="12" name="圆角矩形 8"/>
          <p:cNvSpPr/>
          <p:nvPr/>
        </p:nvSpPr>
        <p:spPr>
          <a:xfrm>
            <a:off x="7229598" y="4829339"/>
            <a:ext cx="3530600" cy="632460"/>
          </a:xfrm>
          <a:prstGeom prst="roundRect">
            <a:avLst>
              <a:gd name="adj" fmla="val 42871"/>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Times New Roman" panose="02020603050405020304" charset="0"/>
                <a:ea typeface="思源黑体 CN Normal" panose="020B0400000000000000" charset="-122"/>
                <a:cs typeface="Times New Roman" panose="02020603050405020304" charset="0"/>
              </a:rPr>
              <a:t>7 </a:t>
            </a:r>
            <a:r>
              <a:rPr sz="2000" dirty="0" smtClean="0">
                <a:solidFill>
                  <a:schemeClr val="tx1"/>
                </a:solidFill>
                <a:latin typeface="Times New Roman" panose="02020603050405020304" charset="0"/>
                <a:ea typeface="思源黑体 CN Normal" panose="020B0400000000000000" charset="-122"/>
                <a:cs typeface="Times New Roman" panose="02020603050405020304" charset="0"/>
              </a:rPr>
              <a:t>Tích Hợp Dữ Liệu và Báo Cáo</a:t>
            </a:r>
            <a:endParaRPr sz="2000" dirty="0" smtClean="0">
              <a:solidFill>
                <a:schemeClr val="tx1"/>
              </a:solidFill>
              <a:latin typeface="Times New Roman" panose="02020603050405020304" charset="0"/>
              <a:ea typeface="思源黑体 CN Normal" panose="020B0400000000000000" charset="-122"/>
              <a:cs typeface="Times New Roman" panose="02020603050405020304" charset="0"/>
            </a:endParaRPr>
          </a:p>
        </p:txBody>
      </p:sp>
      <p:sp>
        <p:nvSpPr>
          <p:cNvPr id="13" name="圆角矩形 8"/>
          <p:cNvSpPr/>
          <p:nvPr/>
        </p:nvSpPr>
        <p:spPr>
          <a:xfrm>
            <a:off x="390525" y="3620135"/>
            <a:ext cx="3580765" cy="697865"/>
          </a:xfrm>
          <a:prstGeom prst="roundRect">
            <a:avLst>
              <a:gd name="adj" fmla="val 38946"/>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Times New Roman" panose="02020603050405020304" charset="0"/>
                <a:ea typeface="思源黑体 CN Normal" panose="020B0400000000000000" charset="-122"/>
                <a:cs typeface="Times New Roman" panose="02020603050405020304" charset="0"/>
              </a:rPr>
              <a:t>4 </a:t>
            </a:r>
            <a:r>
              <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rPr>
              <a:t>Độ Tin Cậy Cao</a:t>
            </a:r>
            <a:endPar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endParaRPr>
          </a:p>
        </p:txBody>
      </p:sp>
      <p:sp>
        <p:nvSpPr>
          <p:cNvPr id="14" name="圆角矩形 8"/>
          <p:cNvSpPr/>
          <p:nvPr/>
        </p:nvSpPr>
        <p:spPr>
          <a:xfrm>
            <a:off x="7795168" y="3601219"/>
            <a:ext cx="3717586" cy="597526"/>
          </a:xfrm>
          <a:prstGeom prst="roundRect">
            <a:avLst>
              <a:gd name="adj" fmla="val 5000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Times New Roman" panose="02020603050405020304" charset="0"/>
                <a:ea typeface="思源黑体 CN Normal" panose="020B0400000000000000" charset="-122"/>
                <a:cs typeface="Times New Roman" panose="02020603050405020304" charset="0"/>
              </a:rPr>
              <a:t>5  </a:t>
            </a:r>
            <a:r>
              <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rPr>
              <a:t>Tích Hợp Công Nghệ Mới</a:t>
            </a:r>
            <a:r>
              <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rPr>
              <a:t> </a:t>
            </a:r>
            <a:endParaRPr lang="zh-CN" altLang="en-US" sz="2000" dirty="0">
              <a:solidFill>
                <a:schemeClr val="tx1"/>
              </a:solidFill>
              <a:latin typeface="Times New Roman" panose="02020603050405020304" charset="0"/>
              <a:ea typeface="思源黑体 CN Normal" panose="020B0400000000000000" charset="-122"/>
              <a:cs typeface="Times New Roman" panose="02020603050405020304" charset="0"/>
            </a:endParaRPr>
          </a:p>
        </p:txBody>
      </p:sp>
      <p:sp>
        <p:nvSpPr>
          <p:cNvPr id="15" name="圆角矩形 8"/>
          <p:cNvSpPr/>
          <p:nvPr/>
        </p:nvSpPr>
        <p:spPr>
          <a:xfrm>
            <a:off x="1396205" y="4826799"/>
            <a:ext cx="3530600" cy="635000"/>
          </a:xfrm>
          <a:prstGeom prst="roundRect">
            <a:avLst>
              <a:gd name="adj" fmla="val 5000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 </a:t>
            </a:r>
            <a:r>
              <a:rPr lang="en-US" altLang="zh-CN" sz="2000" dirty="0" smtClean="0">
                <a:solidFill>
                  <a:schemeClr val="tx1"/>
                </a:solidFill>
                <a:latin typeface="Times New Roman" panose="02020603050405020304" charset="0"/>
                <a:ea typeface="思源黑体 CN Normal" panose="020B0400000000000000" charset="-122"/>
                <a:cs typeface="Times New Roman" panose="02020603050405020304" charset="0"/>
              </a:rPr>
              <a:t>6  </a:t>
            </a:r>
            <a:r>
              <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rPr>
              <a:t>An Toàn và Tuân Thủ Chuẩn Mực</a:t>
            </a:r>
            <a:r>
              <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rPr>
              <a:t> </a:t>
            </a:r>
            <a:endParaRPr lang="zh-CN" altLang="en-US" sz="2000" dirty="0">
              <a:solidFill>
                <a:schemeClr val="tx1"/>
              </a:solidFill>
              <a:latin typeface="Times New Roman" panose="02020603050405020304" charset="0"/>
              <a:ea typeface="思源黑体 CN Normal" panose="020B0400000000000000" charset="-122"/>
              <a:cs typeface="Times New Roman" panose="02020603050405020304" charset="0"/>
            </a:endParaRPr>
          </a:p>
        </p:txBody>
      </p:sp>
      <p:sp>
        <p:nvSpPr>
          <p:cNvPr id="16" name="圆角矩形 8"/>
          <p:cNvSpPr/>
          <p:nvPr/>
        </p:nvSpPr>
        <p:spPr>
          <a:xfrm>
            <a:off x="7229598" y="2527585"/>
            <a:ext cx="3530600" cy="571037"/>
          </a:xfrm>
          <a:prstGeom prst="roundRect">
            <a:avLst>
              <a:gd name="adj" fmla="val 5000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Times New Roman" panose="02020603050405020304" charset="0"/>
                <a:ea typeface="思源黑体 CN Normal" panose="020B0400000000000000" charset="-122"/>
                <a:cs typeface="Times New Roman" panose="02020603050405020304" charset="0"/>
              </a:rPr>
              <a:t>3 </a:t>
            </a:r>
            <a:r>
              <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rPr>
              <a:t>Tự Động Hóa và Linh Hoạt</a:t>
            </a:r>
            <a:r>
              <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rPr>
              <a:t> </a:t>
            </a:r>
            <a:endPar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endParaRPr>
          </a:p>
        </p:txBody>
      </p:sp>
      <p:sp>
        <p:nvSpPr>
          <p:cNvPr id="17" name="圆角矩形 8"/>
          <p:cNvSpPr/>
          <p:nvPr/>
        </p:nvSpPr>
        <p:spPr>
          <a:xfrm>
            <a:off x="3970949" y="5794578"/>
            <a:ext cx="4415382" cy="642365"/>
          </a:xfrm>
          <a:prstGeom prst="roundRect">
            <a:avLst>
              <a:gd name="adj" fmla="val 5000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smtClean="0">
                <a:solidFill>
                  <a:schemeClr val="tx1"/>
                </a:solidFill>
                <a:latin typeface="Times New Roman" panose="02020603050405020304" charset="0"/>
                <a:ea typeface="思源黑体 CN Normal" panose="020B0400000000000000" charset="-122"/>
                <a:cs typeface="Times New Roman" panose="02020603050405020304" charset="0"/>
              </a:rPr>
              <a:t>8</a:t>
            </a:r>
            <a:r>
              <a:rPr lang="vi-V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rPr>
              <a:t> </a:t>
            </a:r>
            <a:r>
              <a:rPr sz="2000" dirty="0" smtClean="0">
                <a:solidFill>
                  <a:schemeClr val="tx1"/>
                </a:solidFill>
                <a:latin typeface="Times New Roman" panose="02020603050405020304" charset="0"/>
                <a:ea typeface="思源黑体 CN Normal" panose="020B0400000000000000" charset="-122"/>
                <a:cs typeface="Times New Roman" panose="02020603050405020304" charset="0"/>
              </a:rPr>
              <a:t>Dễ Dàng Bảo Trì và Nâng Cấp</a:t>
            </a:r>
            <a:r>
              <a:rPr lang="zh-CN" altLang="en-US" sz="2000" dirty="0" smtClean="0">
                <a:solidFill>
                  <a:schemeClr val="tx1"/>
                </a:solidFill>
                <a:latin typeface="Times New Roman" panose="02020603050405020304" charset="0"/>
                <a:ea typeface="思源黑体 CN Normal" panose="020B0400000000000000" charset="-122"/>
                <a:cs typeface="Times New Roman" panose="02020603050405020304" charset="0"/>
              </a:rPr>
              <a:t> </a:t>
            </a:r>
            <a:endParaRPr lang="zh-CN" altLang="en-US" sz="2000" dirty="0">
              <a:solidFill>
                <a:schemeClr val="tx1"/>
              </a:solidFill>
              <a:latin typeface="Times New Roman" panose="02020603050405020304" charset="0"/>
              <a:ea typeface="思源黑体 CN Normal" panose="020B0400000000000000" charset="-122"/>
              <a:cs typeface="Times New Roman" panose="02020603050405020304"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1"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fltVal val="0"/>
                                          </p:val>
                                        </p:tav>
                                        <p:tav tm="100000">
                                          <p:val>
                                            <p:strVal val="#ppt_w"/>
                                          </p:val>
                                        </p:tav>
                                      </p:tavLst>
                                    </p:anim>
                                    <p:anim calcmode="lin" valueType="num">
                                      <p:cBhvr>
                                        <p:cTn id="19" dur="1000" fill="hold"/>
                                        <p:tgtEl>
                                          <p:spTgt spid="11"/>
                                        </p:tgtEl>
                                        <p:attrNameLst>
                                          <p:attrName>ppt_h</p:attrName>
                                        </p:attrNameLst>
                                      </p:cBhvr>
                                      <p:tavLst>
                                        <p:tav tm="0">
                                          <p:val>
                                            <p:fltVal val="0"/>
                                          </p:val>
                                        </p:tav>
                                        <p:tav tm="100000">
                                          <p:val>
                                            <p:strVal val="#ppt_h"/>
                                          </p:val>
                                        </p:tav>
                                      </p:tavLst>
                                    </p:anim>
                                    <p:anim calcmode="lin" valueType="num">
                                      <p:cBhvr>
                                        <p:cTn id="20" dur="1000" fill="hold"/>
                                        <p:tgtEl>
                                          <p:spTgt spid="11"/>
                                        </p:tgtEl>
                                        <p:attrNameLst>
                                          <p:attrName>style.rotation</p:attrName>
                                        </p:attrNameLst>
                                      </p:cBhvr>
                                      <p:tavLst>
                                        <p:tav tm="0">
                                          <p:val>
                                            <p:fltVal val="90"/>
                                          </p:val>
                                        </p:tav>
                                        <p:tav tm="100000">
                                          <p:val>
                                            <p:fltVal val="0"/>
                                          </p:val>
                                        </p:tav>
                                      </p:tavLst>
                                    </p:anim>
                                    <p:animEffect transition="in" filter="fade">
                                      <p:cBhvr>
                                        <p:cTn id="21" dur="1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1"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1"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grpId="1"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arn(inVertic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1"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grpId="1"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barn(inVertical)">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1"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0" grpId="0" animBg="1"/>
      <p:bldP spid="10" grpId="1" bldLvl="0" animBg="1"/>
      <p:bldP spid="11" grpId="0" animBg="1"/>
      <p:bldP spid="11" grpId="1" bldLvl="0" animBg="1"/>
      <p:bldP spid="12" grpId="0" animBg="1"/>
      <p:bldP spid="12" grpId="1" animBg="1"/>
      <p:bldP spid="13" grpId="0" animBg="1"/>
      <p:bldP spid="13" grpId="1" bldLvl="0" animBg="1"/>
      <p:bldP spid="14" grpId="0" animBg="1"/>
      <p:bldP spid="14" grpId="1" bldLvl="0" animBg="1"/>
      <p:bldP spid="15" grpId="0" animBg="1"/>
      <p:bldP spid="15" grpId="1" animBg="1"/>
      <p:bldP spid="16" grpId="0" animBg="1"/>
      <p:bldP spid="16" grpId="1" bldLvl="0" animBg="1"/>
      <p:bldP spid="17" grpId="0" animBg="1"/>
      <p:bldP spid="1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2581275" y="1878965"/>
            <a:ext cx="2438400" cy="445135"/>
          </a:xfrm>
        </p:spPr>
        <p:txBody>
          <a:bodyPr>
            <a:normAutofit fontScale="90000"/>
          </a:bodyPr>
          <a:p>
            <a:endParaRPr lang="en-US">
              <a:solidFill>
                <a:schemeClr val="tx1"/>
              </a:solidFill>
            </a:endParaRPr>
          </a:p>
        </p:txBody>
      </p:sp>
      <p:sp>
        <p:nvSpPr>
          <p:cNvPr id="4" name="Flowchart: Terminator 3"/>
          <p:cNvSpPr/>
          <p:nvPr/>
        </p:nvSpPr>
        <p:spPr>
          <a:xfrm>
            <a:off x="1952532" y="659229"/>
            <a:ext cx="4038600" cy="740228"/>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Times New Roman" panose="02020603050405020304" charset="0"/>
                <a:cs typeface="Times New Roman" panose="02020603050405020304" charset="0"/>
              </a:rPr>
              <a:t>1.3 </a:t>
            </a:r>
            <a:r>
              <a:rPr lang="en-US" sz="2000" dirty="0" err="1" smtClean="0">
                <a:solidFill>
                  <a:schemeClr val="tx1"/>
                </a:solidFill>
                <a:latin typeface="Times New Roman" panose="02020603050405020304" charset="0"/>
                <a:cs typeface="Times New Roman" panose="02020603050405020304" charset="0"/>
              </a:rPr>
              <a:t>Sơ</a:t>
            </a:r>
            <a:r>
              <a:rPr lang="en-US" sz="2000" dirty="0" smtClean="0">
                <a:solidFill>
                  <a:schemeClr val="tx1"/>
                </a:solidFill>
                <a:latin typeface="Times New Roman" panose="02020603050405020304" charset="0"/>
                <a:cs typeface="Times New Roman" panose="02020603050405020304" charset="0"/>
              </a:rPr>
              <a:t> </a:t>
            </a:r>
            <a:r>
              <a:rPr lang="en-US" sz="2000" dirty="0" err="1" smtClean="0">
                <a:solidFill>
                  <a:schemeClr val="tx1"/>
                </a:solidFill>
                <a:latin typeface="Times New Roman" panose="02020603050405020304" charset="0"/>
                <a:cs typeface="Times New Roman" panose="02020603050405020304" charset="0"/>
              </a:rPr>
              <a:t>đồ</a:t>
            </a:r>
            <a:r>
              <a:rPr lang="en-US" sz="2000" dirty="0" smtClean="0">
                <a:solidFill>
                  <a:schemeClr val="tx1"/>
                </a:solidFill>
                <a:latin typeface="Times New Roman" panose="02020603050405020304" charset="0"/>
                <a:cs typeface="Times New Roman" panose="02020603050405020304" charset="0"/>
              </a:rPr>
              <a:t> </a:t>
            </a:r>
            <a:r>
              <a:rPr lang="en-US" sz="2000" dirty="0" err="1" smtClean="0">
                <a:solidFill>
                  <a:schemeClr val="tx1"/>
                </a:solidFill>
                <a:latin typeface="Times New Roman" panose="02020603050405020304" charset="0"/>
                <a:cs typeface="Times New Roman" panose="02020603050405020304" charset="0"/>
              </a:rPr>
              <a:t>khối</a:t>
            </a:r>
            <a:r>
              <a:rPr lang="en-US" sz="2000" dirty="0" smtClean="0">
                <a:solidFill>
                  <a:schemeClr val="tx1"/>
                </a:solidFill>
                <a:latin typeface="Times New Roman" panose="02020603050405020304" charset="0"/>
                <a:cs typeface="Times New Roman" panose="02020603050405020304" charset="0"/>
              </a:rPr>
              <a:t> </a:t>
            </a:r>
            <a:r>
              <a:rPr lang="en-US" sz="2000" dirty="0" err="1" smtClean="0">
                <a:solidFill>
                  <a:schemeClr val="tx1"/>
                </a:solidFill>
                <a:latin typeface="Times New Roman" panose="02020603050405020304" charset="0"/>
                <a:cs typeface="Times New Roman" panose="02020603050405020304" charset="0"/>
              </a:rPr>
              <a:t>của</a:t>
            </a:r>
            <a:r>
              <a:rPr lang="en-US" sz="2000" dirty="0" smtClean="0">
                <a:solidFill>
                  <a:schemeClr val="tx1"/>
                </a:solidFill>
                <a:latin typeface="Times New Roman" panose="02020603050405020304" charset="0"/>
                <a:cs typeface="Times New Roman" panose="02020603050405020304" charset="0"/>
              </a:rPr>
              <a:t> </a:t>
            </a:r>
            <a:r>
              <a:rPr lang="en-US" sz="2000" dirty="0" err="1" smtClean="0">
                <a:solidFill>
                  <a:schemeClr val="tx1"/>
                </a:solidFill>
                <a:latin typeface="Times New Roman" panose="02020603050405020304" charset="0"/>
                <a:cs typeface="Times New Roman" panose="02020603050405020304" charset="0"/>
              </a:rPr>
              <a:t>hệ</a:t>
            </a:r>
            <a:r>
              <a:rPr lang="en-US" sz="2000" dirty="0" smtClean="0">
                <a:solidFill>
                  <a:schemeClr val="tx1"/>
                </a:solidFill>
                <a:latin typeface="Times New Roman" panose="02020603050405020304" charset="0"/>
                <a:cs typeface="Times New Roman" panose="02020603050405020304" charset="0"/>
              </a:rPr>
              <a:t> </a:t>
            </a:r>
            <a:r>
              <a:rPr lang="en-US" sz="2000" dirty="0" err="1" smtClean="0">
                <a:solidFill>
                  <a:schemeClr val="tx1"/>
                </a:solidFill>
                <a:latin typeface="Times New Roman" panose="02020603050405020304" charset="0"/>
                <a:cs typeface="Times New Roman" panose="02020603050405020304" charset="0"/>
              </a:rPr>
              <a:t>thống</a:t>
            </a:r>
            <a:endParaRPr lang="en-US" sz="2000" dirty="0" err="1" smtClean="0">
              <a:solidFill>
                <a:schemeClr val="tx1"/>
              </a:solidFill>
              <a:latin typeface="Times New Roman" panose="02020603050405020304" charset="0"/>
              <a:cs typeface="Times New Roman" panose="02020603050405020304" charset="0"/>
            </a:endParaRPr>
          </a:p>
        </p:txBody>
      </p:sp>
      <p:pic>
        <p:nvPicPr>
          <p:cNvPr id="295412043" name="Picture 71"/>
          <p:cNvPicPr>
            <a:picLocks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3459480" y="2917190"/>
            <a:ext cx="5090160" cy="3326765"/>
          </a:xfrm>
          <a:prstGeom prst="rect">
            <a:avLst/>
          </a:prstGeom>
          <a:noFill/>
          <a:ln>
            <a:noFill/>
          </a:ln>
        </p:spPr>
      </p:pic>
      <p:sp>
        <p:nvSpPr>
          <p:cNvPr id="28" name="Rectangular Callout 27"/>
          <p:cNvSpPr/>
          <p:nvPr/>
        </p:nvSpPr>
        <p:spPr>
          <a:xfrm>
            <a:off x="0" y="3255010"/>
            <a:ext cx="2995295" cy="1544320"/>
          </a:xfrm>
          <a:prstGeom prst="wedgeRectCallout">
            <a:avLst>
              <a:gd name="adj1" fmla="val 72938"/>
              <a:gd name="adj2" fmla="val 31373"/>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 Khối nguồn: Bộ nguồn có chức năng cung cấp điện  cho các cảm biến trong mô hình, động cơ DC và màn hình</a:t>
            </a:r>
            <a:endParaRPr lang="en-US">
              <a:solidFill>
                <a:schemeClr val="tx1"/>
              </a:solidFill>
            </a:endParaRPr>
          </a:p>
        </p:txBody>
      </p:sp>
      <p:sp>
        <p:nvSpPr>
          <p:cNvPr id="29" name="Rectangular Callout 28"/>
          <p:cNvSpPr/>
          <p:nvPr/>
        </p:nvSpPr>
        <p:spPr>
          <a:xfrm>
            <a:off x="68580" y="5424805"/>
            <a:ext cx="2994660" cy="918210"/>
          </a:xfrm>
          <a:prstGeom prst="wedgeRectCallout">
            <a:avLst>
              <a:gd name="adj1" fmla="val 125932"/>
              <a:gd name="adj2" fmla="val -50553"/>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Khối LCD (màn hình LCD): Hiển thị thông tin lên màn hình</a:t>
            </a:r>
            <a:endParaRPr lang="en-US">
              <a:solidFill>
                <a:schemeClr val="tx1"/>
              </a:solidFill>
            </a:endParaRPr>
          </a:p>
        </p:txBody>
      </p:sp>
      <p:sp>
        <p:nvSpPr>
          <p:cNvPr id="32" name="Rectangular Callout 31"/>
          <p:cNvSpPr/>
          <p:nvPr/>
        </p:nvSpPr>
        <p:spPr>
          <a:xfrm>
            <a:off x="9203690" y="3247390"/>
            <a:ext cx="2654300" cy="1466850"/>
          </a:xfrm>
          <a:prstGeom prst="wedgeRectCallout">
            <a:avLst>
              <a:gd name="adj1" fmla="val -83157"/>
              <a:gd name="adj2" fmla="val 28809"/>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 Khối cảm biến: Thu nhận tín hiệu từ môi trường làm đầu vào để xử lí. </a:t>
            </a:r>
            <a:endParaRPr lang="en-US">
              <a:solidFill>
                <a:schemeClr val="tx1"/>
              </a:solidFill>
            </a:endParaRPr>
          </a:p>
        </p:txBody>
      </p:sp>
      <p:sp>
        <p:nvSpPr>
          <p:cNvPr id="33" name="Rectangular Callout 32"/>
          <p:cNvSpPr/>
          <p:nvPr/>
        </p:nvSpPr>
        <p:spPr>
          <a:xfrm>
            <a:off x="9061450" y="5153660"/>
            <a:ext cx="2861945" cy="1460500"/>
          </a:xfrm>
          <a:prstGeom prst="wedgeRectCallout">
            <a:avLst>
              <a:gd name="adj1" fmla="val -74450"/>
              <a:gd name="adj2" fmla="val -47043"/>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Khối encoder: Theo dõi chính xác vị trí, tốc độ và hướng hoạt động của cơ cấu chấp hành</a:t>
            </a:r>
            <a:endParaRPr lang="en-US">
              <a:solidFill>
                <a:schemeClr val="tx1"/>
              </a:solidFill>
            </a:endParaRPr>
          </a:p>
        </p:txBody>
      </p:sp>
      <p:sp>
        <p:nvSpPr>
          <p:cNvPr id="35" name="Rectangular Callout 34"/>
          <p:cNvSpPr/>
          <p:nvPr/>
        </p:nvSpPr>
        <p:spPr>
          <a:xfrm>
            <a:off x="8030845" y="1626235"/>
            <a:ext cx="3565525" cy="1165225"/>
          </a:xfrm>
          <a:prstGeom prst="wedgeRectCallout">
            <a:avLst>
              <a:gd name="adj1" fmla="val -63873"/>
              <a:gd name="adj2" fmla="val 81276"/>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Khối động cơ (Khối cơ cấu chấp hành): dùng để thực hiện các cơ cấu chấp hành phụ thuộc theo yêu cầu của đồ án.</a:t>
            </a:r>
            <a:endParaRPr lang="en-US">
              <a:solidFill>
                <a:schemeClr val="tx1"/>
              </a:solidFill>
            </a:endParaRPr>
          </a:p>
        </p:txBody>
      </p:sp>
      <p:sp>
        <p:nvSpPr>
          <p:cNvPr id="37" name="Rectangular Callout 36"/>
          <p:cNvSpPr/>
          <p:nvPr/>
        </p:nvSpPr>
        <p:spPr>
          <a:xfrm>
            <a:off x="1952625" y="1688465"/>
            <a:ext cx="3549015" cy="1102995"/>
          </a:xfrm>
          <a:prstGeom prst="wedgeRectCallout">
            <a:avLst>
              <a:gd name="adj1" fmla="val 59429"/>
              <a:gd name="adj2" fmla="val 177345"/>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latin typeface="Times New Roman" panose="02020603050405020304" charset="0"/>
                <a:cs typeface="Times New Roman" panose="02020603050405020304" charset="0"/>
              </a:rPr>
              <a:t> Khối vi điều khiển: Là đầu não của máy, là nơi thu nhận tín hiệu input và xử lí xuất tín hiệu ở đầu ra.</a:t>
            </a:r>
            <a:endParaRPr lang="en-US">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hùm ảnh động hoạt hình mới lạ càng ngắm càng mê"/>
          <p:cNvPicPr>
            <a:picLocks noChangeAspect="1" noChangeArrowheads="1" noCrop="1"/>
          </p:cNvPicPr>
          <p:nvPr/>
        </p:nvPicPr>
        <p:blipFill>
          <a:blip r:embed="rId1"/>
          <a:srcRect/>
          <a:stretch>
            <a:fillRect/>
          </a:stretch>
        </p:blipFill>
        <p:spPr bwMode="auto">
          <a:xfrm>
            <a:off x="0" y="3886199"/>
            <a:ext cx="3467100" cy="2971801"/>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Terminator 4"/>
          <p:cNvSpPr/>
          <p:nvPr/>
        </p:nvSpPr>
        <p:spPr>
          <a:xfrm>
            <a:off x="2288812" y="342873"/>
            <a:ext cx="4038600" cy="740228"/>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Times New Roman" panose="02020603050405020304" charset="0"/>
                <a:cs typeface="Times New Roman" panose="02020603050405020304" charset="0"/>
              </a:rPr>
              <a:t>         KẾT LUẬN CHƯƠNG</a:t>
            </a:r>
            <a:endParaRPr lang="en-US" sz="2000" dirty="0">
              <a:solidFill>
                <a:schemeClr val="tx1"/>
              </a:solidFill>
              <a:latin typeface="Times New Roman" panose="02020603050405020304" charset="0"/>
              <a:cs typeface="Times New Roman" panose="02020603050405020304" charset="0"/>
            </a:endParaRPr>
          </a:p>
        </p:txBody>
      </p:sp>
      <p:sp>
        <p:nvSpPr>
          <p:cNvPr id="4" name="TextBox 3"/>
          <p:cNvSpPr txBox="1"/>
          <p:nvPr/>
        </p:nvSpPr>
        <p:spPr>
          <a:xfrm>
            <a:off x="2677886" y="2427514"/>
            <a:ext cx="184731" cy="369332"/>
          </a:xfrm>
          <a:prstGeom prst="rect">
            <a:avLst/>
          </a:prstGeom>
          <a:noFill/>
        </p:spPr>
        <p:txBody>
          <a:bodyPr wrap="none" rtlCol="0">
            <a:spAutoFit/>
          </a:bodyPr>
          <a:lstStyle/>
          <a:p>
            <a:endParaRPr lang="en-US" dirty="0"/>
          </a:p>
        </p:txBody>
      </p:sp>
      <p:sp>
        <p:nvSpPr>
          <p:cNvPr id="7" name="Oval Callout 6"/>
          <p:cNvSpPr/>
          <p:nvPr/>
        </p:nvSpPr>
        <p:spPr>
          <a:xfrm>
            <a:off x="5020945" y="1202690"/>
            <a:ext cx="6930390" cy="4588510"/>
          </a:xfrm>
          <a:prstGeom prst="wedgeEllipseCallout">
            <a:avLst>
              <a:gd name="adj1" fmla="val -72119"/>
              <a:gd name="adj2" fmla="val 3659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solidFill>
                <a:latin typeface="Times New Roman" panose="02020603050405020304" charset="0"/>
                <a:cs typeface="Times New Roman" panose="02020603050405020304" charset="0"/>
              </a:rPr>
              <a:t> </a:t>
            </a:r>
            <a:r>
              <a:rPr lang="en-US" sz="2000">
                <a:solidFill>
                  <a:schemeClr val="tx1"/>
                </a:solidFill>
                <a:latin typeface="Times New Roman" panose="02020603050405020304" charset="0"/>
                <a:cs typeface="Times New Roman" panose="02020603050405020304" charset="0"/>
              </a:rPr>
              <a:t>Hệ thống cân tự cân bằng đại diện cho một bước tiến quan trọng trong công nghiệp tự động hóa và thông minh. Mặc dù đối mặt với những thách thức nhất định, tiềm năng phát triển và ứng dụng của nó trong tương lai là rộng lớn. Sự kết hợp giữa công nghệ tiên tiến và nhu cầu thị trường sẽ tiếp tục thúc đẩy hệ thống cân tự cân bằng phát triển, không chỉ làm tăng hiệu suất và chất lượng sản xuất mà còn hỗ trợ cho mục tiêu phát triển bền vững trong công nghiệp.</a:t>
            </a:r>
            <a:endParaRPr lang="en-US" sz="20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80">
                                          <p:stCondLst>
                                            <p:cond delay="0"/>
                                          </p:stCondLst>
                                        </p:cTn>
                                        <p:tgtEl>
                                          <p:spTgt spid="4098"/>
                                        </p:tgtEl>
                                      </p:cBhvr>
                                    </p:animEffect>
                                    <p:anim calcmode="lin" valueType="num">
                                      <p:cBhvr>
                                        <p:cTn id="8"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13" dur="26">
                                          <p:stCondLst>
                                            <p:cond delay="650"/>
                                          </p:stCondLst>
                                        </p:cTn>
                                        <p:tgtEl>
                                          <p:spTgt spid="4098"/>
                                        </p:tgtEl>
                                      </p:cBhvr>
                                      <p:to x="100000" y="60000"/>
                                    </p:animScale>
                                    <p:animScale>
                                      <p:cBhvr>
                                        <p:cTn id="14" dur="166" decel="50000">
                                          <p:stCondLst>
                                            <p:cond delay="676"/>
                                          </p:stCondLst>
                                        </p:cTn>
                                        <p:tgtEl>
                                          <p:spTgt spid="4098"/>
                                        </p:tgtEl>
                                      </p:cBhvr>
                                      <p:to x="100000" y="100000"/>
                                    </p:animScale>
                                    <p:animScale>
                                      <p:cBhvr>
                                        <p:cTn id="15" dur="26">
                                          <p:stCondLst>
                                            <p:cond delay="1312"/>
                                          </p:stCondLst>
                                        </p:cTn>
                                        <p:tgtEl>
                                          <p:spTgt spid="4098"/>
                                        </p:tgtEl>
                                      </p:cBhvr>
                                      <p:to x="100000" y="80000"/>
                                    </p:animScale>
                                    <p:animScale>
                                      <p:cBhvr>
                                        <p:cTn id="16" dur="166" decel="50000">
                                          <p:stCondLst>
                                            <p:cond delay="1338"/>
                                          </p:stCondLst>
                                        </p:cTn>
                                        <p:tgtEl>
                                          <p:spTgt spid="4098"/>
                                        </p:tgtEl>
                                      </p:cBhvr>
                                      <p:to x="100000" y="100000"/>
                                    </p:animScale>
                                    <p:animScale>
                                      <p:cBhvr>
                                        <p:cTn id="17" dur="26">
                                          <p:stCondLst>
                                            <p:cond delay="1642"/>
                                          </p:stCondLst>
                                        </p:cTn>
                                        <p:tgtEl>
                                          <p:spTgt spid="4098"/>
                                        </p:tgtEl>
                                      </p:cBhvr>
                                      <p:to x="100000" y="90000"/>
                                    </p:animScale>
                                    <p:animScale>
                                      <p:cBhvr>
                                        <p:cTn id="18" dur="166" decel="50000">
                                          <p:stCondLst>
                                            <p:cond delay="1668"/>
                                          </p:stCondLst>
                                        </p:cTn>
                                        <p:tgtEl>
                                          <p:spTgt spid="4098"/>
                                        </p:tgtEl>
                                      </p:cBhvr>
                                      <p:to x="100000" y="100000"/>
                                    </p:animScale>
                                    <p:animScale>
                                      <p:cBhvr>
                                        <p:cTn id="19" dur="26">
                                          <p:stCondLst>
                                            <p:cond delay="1808"/>
                                          </p:stCondLst>
                                        </p:cTn>
                                        <p:tgtEl>
                                          <p:spTgt spid="4098"/>
                                        </p:tgtEl>
                                      </p:cBhvr>
                                      <p:to x="100000" y="95000"/>
                                    </p:animScale>
                                    <p:animScale>
                                      <p:cBhvr>
                                        <p:cTn id="20" dur="166" decel="50000">
                                          <p:stCondLst>
                                            <p:cond delay="1834"/>
                                          </p:stCondLst>
                                        </p:cTn>
                                        <p:tgtEl>
                                          <p:spTgt spid="409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828800" y="86539"/>
            <a:ext cx="3689131" cy="100899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latin typeface="Times New Roman" panose="02020603050405020304" charset="0"/>
                <a:cs typeface="Times New Roman" panose="02020603050405020304" charset="0"/>
              </a:rPr>
              <a:t>02</a:t>
            </a:r>
            <a:endParaRPr lang="en-US" sz="4400" dirty="0">
              <a:solidFill>
                <a:schemeClr val="tx1"/>
              </a:solidFill>
              <a:latin typeface="Times New Roman" panose="02020603050405020304" charset="0"/>
              <a:cs typeface="Times New Roman" panose="02020603050405020304" charset="0"/>
            </a:endParaRPr>
          </a:p>
        </p:txBody>
      </p:sp>
      <p:sp>
        <p:nvSpPr>
          <p:cNvPr id="5" name="Content Placeholder 2"/>
          <p:cNvSpPr>
            <a:spLocks noGrp="1"/>
          </p:cNvSpPr>
          <p:nvPr>
            <p:ph sz="half" idx="1"/>
          </p:nvPr>
        </p:nvSpPr>
        <p:spPr>
          <a:xfrm>
            <a:off x="5616575" y="364490"/>
            <a:ext cx="5181600" cy="730250"/>
          </a:xfrm>
        </p:spPr>
        <p:txBody>
          <a:bodyPr/>
          <a:lstStyle/>
          <a:p>
            <a:pPr marL="0" indent="0">
              <a:buNone/>
            </a:pPr>
            <a:r>
              <a:rPr lang="vi-VN" altLang="en-US" b="1" dirty="0">
                <a:effectLst>
                  <a:outerShdw blurRad="38100" dist="38100" dir="2700000" algn="tl">
                    <a:srgbClr val="000000">
                      <a:alpha val="43137"/>
                    </a:srgbClr>
                  </a:outerShdw>
                </a:effectLst>
                <a:latin typeface="Times New Roman" panose="02020603050405020304" charset="0"/>
                <a:ea typeface="Arial Unicode MS" panose="020B0604020202020204" charset="-122"/>
                <a:cs typeface="Times New Roman" panose="02020603050405020304" charset="0"/>
                <a:sym typeface="+mn-ea"/>
              </a:rPr>
              <a:t>THIẾT KẾ HỆ THỐNG</a:t>
            </a:r>
            <a:endParaRPr lang="en-US" b="1" dirty="0">
              <a:effectLst>
                <a:outerShdw blurRad="38100" dist="38100" dir="2700000" algn="tl">
                  <a:srgbClr val="000000">
                    <a:alpha val="43137"/>
                  </a:srgbClr>
                </a:outerShdw>
              </a:effectLst>
            </a:endParaRPr>
          </a:p>
        </p:txBody>
      </p:sp>
      <p:sp>
        <p:nvSpPr>
          <p:cNvPr id="9" name="Flowchart: Terminator 8"/>
          <p:cNvSpPr/>
          <p:nvPr/>
        </p:nvSpPr>
        <p:spPr>
          <a:xfrm>
            <a:off x="1905000" y="1220907"/>
            <a:ext cx="4038600" cy="740228"/>
          </a:xfrm>
          <a:prstGeom prst="flowChartTermina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Times New Roman" panose="02020603050405020304" charset="0"/>
                <a:cs typeface="Times New Roman" panose="02020603050405020304" charset="0"/>
              </a:rPr>
              <a:t>2.1 </a:t>
            </a:r>
            <a:r>
              <a:rPr lang="vi-VN" altLang="en-US" sz="2000" dirty="0" smtClean="0">
                <a:solidFill>
                  <a:schemeClr val="tx1"/>
                </a:solidFill>
                <a:latin typeface="Times New Roman" panose="02020603050405020304" charset="0"/>
                <a:cs typeface="Times New Roman" panose="02020603050405020304" charset="0"/>
              </a:rPr>
              <a:t>Lựa </a:t>
            </a:r>
            <a:r>
              <a:rPr lang="en-US" sz="2000" smtClean="0">
                <a:solidFill>
                  <a:schemeClr val="tx1"/>
                </a:solidFill>
                <a:latin typeface="Times New Roman" panose="02020603050405020304" charset="0"/>
                <a:cs typeface="Times New Roman" panose="02020603050405020304" charset="0"/>
              </a:rPr>
              <a:t>chọn các chi tiết tiêu chuẩn cho hệ thống cân</a:t>
            </a:r>
            <a:endParaRPr lang="en-US" sz="2000" smtClean="0">
              <a:solidFill>
                <a:schemeClr val="tx1"/>
              </a:solidFill>
              <a:latin typeface="Times New Roman" panose="02020603050405020304" charset="0"/>
              <a:cs typeface="Times New Roman" panose="02020603050405020304" charset="0"/>
            </a:endParaRPr>
          </a:p>
        </p:txBody>
      </p:sp>
      <p:pic>
        <p:nvPicPr>
          <p:cNvPr id="1120242330" name="Picture 57" descr="Single-axis Linear Actuators - Giải pháp tự động hóa công nghiệp"/>
          <p:cNvPicPr>
            <a:picLocks noChangeAspect="1" noChangeArrowheads="1"/>
          </p:cNvPicPr>
          <p:nvPr>
            <p:ph sz="half" idx="2"/>
          </p:nvPr>
        </p:nvPicPr>
        <p:blipFill>
          <a:blip r:embed="rId1" cstate="print">
            <a:extLst>
              <a:ext uri="{28A0092B-C50C-407E-A947-70E740481C1C}">
                <a14:useLocalDpi xmlns:a14="http://schemas.microsoft.com/office/drawing/2010/main" val="0"/>
              </a:ext>
            </a:extLst>
          </a:blip>
          <a:srcRect/>
          <a:stretch>
            <a:fillRect/>
          </a:stretch>
        </p:blipFill>
        <p:spPr>
          <a:xfrm>
            <a:off x="9596755" y="2254885"/>
            <a:ext cx="2595245" cy="2167255"/>
          </a:xfrm>
          <a:prstGeom prst="rect">
            <a:avLst/>
          </a:prstGeom>
          <a:noFill/>
          <a:ln>
            <a:noFill/>
          </a:ln>
        </p:spPr>
      </p:pic>
      <p:sp>
        <p:nvSpPr>
          <p:cNvPr id="11" name="Rectangles 10"/>
          <p:cNvSpPr/>
          <p:nvPr/>
        </p:nvSpPr>
        <p:spPr>
          <a:xfrm>
            <a:off x="0" y="2162175"/>
            <a:ext cx="9596120" cy="469582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indent="457200" algn="l"/>
            <a:r>
              <a:rPr lang="vi-VN" altLang="en-US" sz="2000" u="sng">
                <a:solidFill>
                  <a:schemeClr val="tx1"/>
                </a:solidFill>
                <a:latin typeface="Times New Roman" panose="02020603050405020304" charset="0"/>
                <a:cs typeface="Times New Roman" panose="02020603050405020304" charset="0"/>
              </a:rPr>
              <a:t>2.1.1 </a:t>
            </a:r>
            <a:r>
              <a:rPr lang="en-US" sz="2000" u="sng">
                <a:solidFill>
                  <a:schemeClr val="tx1"/>
                </a:solidFill>
                <a:latin typeface="Times New Roman" panose="02020603050405020304" charset="0"/>
                <a:cs typeface="Times New Roman" panose="02020603050405020304" charset="0"/>
              </a:rPr>
              <a:t>Vitme Model RRCP5-SA4C-WA-35P-16-200-P3-P-SP</a:t>
            </a:r>
            <a:endParaRPr lang="en-US" sz="2000" u="sng">
              <a:solidFill>
                <a:schemeClr val="tx1"/>
              </a:solidFill>
              <a:latin typeface="Times New Roman" panose="02020603050405020304" charset="0"/>
              <a:cs typeface="Times New Roman" panose="02020603050405020304" charset="0"/>
            </a:endParaRPr>
          </a:p>
          <a:p>
            <a:pPr lvl="3" algn="l"/>
            <a:r>
              <a:rPr lang="en-US" sz="2000">
                <a:solidFill>
                  <a:schemeClr val="tx1"/>
                </a:solidFill>
                <a:latin typeface="Times New Roman" panose="02020603050405020304" charset="0"/>
                <a:cs typeface="Times New Roman" panose="02020603050405020304" charset="0"/>
                <a:sym typeface="+mn-ea"/>
              </a:rPr>
              <a:t>- Kích thước :35.40.400mm</a:t>
            </a:r>
            <a:endParaRPr lang="en-US" sz="2000">
              <a:solidFill>
                <a:schemeClr val="tx1"/>
              </a:solidFill>
              <a:latin typeface="Times New Roman" panose="02020603050405020304" charset="0"/>
              <a:cs typeface="Times New Roman" panose="02020603050405020304" charset="0"/>
            </a:endParaRPr>
          </a:p>
          <a:p>
            <a:pPr lvl="3" algn="l"/>
            <a:r>
              <a:rPr lang="en-US" sz="2000">
                <a:solidFill>
                  <a:schemeClr val="tx1"/>
                </a:solidFill>
                <a:latin typeface="Times New Roman" panose="02020603050405020304" charset="0"/>
                <a:cs typeface="Times New Roman" panose="02020603050405020304" charset="0"/>
                <a:sym typeface="+mn-ea"/>
              </a:rPr>
              <a:t>- 4 lỗ M3 để kết nối block vitme</a:t>
            </a:r>
            <a:endParaRPr lang="en-US" sz="2000">
              <a:solidFill>
                <a:schemeClr val="tx1"/>
              </a:solidFill>
              <a:latin typeface="Times New Roman" panose="02020603050405020304" charset="0"/>
              <a:cs typeface="Times New Roman" panose="02020603050405020304" charset="0"/>
            </a:endParaRPr>
          </a:p>
          <a:p>
            <a:pPr lvl="3" algn="l"/>
            <a:r>
              <a:rPr lang="en-US" sz="2000">
                <a:solidFill>
                  <a:schemeClr val="tx1"/>
                </a:solidFill>
                <a:latin typeface="Times New Roman" panose="02020603050405020304" charset="0"/>
                <a:cs typeface="Times New Roman" panose="02020603050405020304" charset="0"/>
                <a:sym typeface="+mn-ea"/>
              </a:rPr>
              <a:t>- Sai số: ±0.02 mm 	</a:t>
            </a:r>
            <a:endParaRPr lang="en-US" sz="2000">
              <a:solidFill>
                <a:schemeClr val="tx1"/>
              </a:solidFill>
              <a:latin typeface="Times New Roman" panose="02020603050405020304" charset="0"/>
              <a:cs typeface="Times New Roman" panose="02020603050405020304" charset="0"/>
            </a:endParaRPr>
          </a:p>
          <a:p>
            <a:pPr lvl="3" algn="l"/>
            <a:r>
              <a:rPr lang="en-US" sz="2000">
                <a:solidFill>
                  <a:schemeClr val="tx1"/>
                </a:solidFill>
                <a:latin typeface="Times New Roman" panose="02020603050405020304" charset="0"/>
                <a:cs typeface="Times New Roman" panose="02020603050405020304" charset="0"/>
                <a:sym typeface="+mn-ea"/>
              </a:rPr>
              <a:t>- Chất liệu vỏ: Nhôm được xử lý alumite màu trắng</a:t>
            </a:r>
            <a:endParaRPr lang="en-US" sz="2000">
              <a:solidFill>
                <a:schemeClr val="tx1"/>
              </a:solidFill>
              <a:latin typeface="Times New Roman" panose="02020603050405020304" charset="0"/>
              <a:cs typeface="Times New Roman" panose="02020603050405020304" charset="0"/>
            </a:endParaRPr>
          </a:p>
          <a:p>
            <a:pPr lvl="3" algn="l"/>
            <a:r>
              <a:rPr lang="en-US" sz="2000">
                <a:solidFill>
                  <a:schemeClr val="tx1"/>
                </a:solidFill>
                <a:latin typeface="Times New Roman" panose="02020603050405020304" charset="0"/>
                <a:cs typeface="Times New Roman" panose="02020603050405020304" charset="0"/>
                <a:sym typeface="+mn-ea"/>
              </a:rPr>
              <a:t>- Trọng lượng: 290g</a:t>
            </a:r>
            <a:endParaRPr lang="en-US" sz="2000">
              <a:solidFill>
                <a:schemeClr val="tx1"/>
              </a:solidFill>
              <a:latin typeface="Times New Roman" panose="02020603050405020304" charset="0"/>
              <a:cs typeface="Times New Roman" panose="02020603050405020304" charset="0"/>
              <a:sym typeface="+mn-ea"/>
            </a:endParaRPr>
          </a:p>
          <a:p>
            <a:pPr lvl="3" algn="l"/>
            <a:endParaRPr lang="en-US" sz="2000" u="sng">
              <a:solidFill>
                <a:schemeClr val="tx1"/>
              </a:solidFill>
              <a:latin typeface="Times New Roman" panose="02020603050405020304" charset="0"/>
              <a:cs typeface="Times New Roman" panose="02020603050405020304" charset="0"/>
            </a:endParaRPr>
          </a:p>
          <a:p>
            <a:pPr indent="457200" algn="l"/>
            <a:r>
              <a:rPr lang="en-US" sz="2000">
                <a:solidFill>
                  <a:schemeClr val="tx1"/>
                </a:solidFill>
                <a:latin typeface="Times New Roman" panose="02020603050405020304" charset="0"/>
                <a:cs typeface="Times New Roman" panose="02020603050405020304" charset="0"/>
              </a:rPr>
              <a:t>2.1.2 Cảm biến góc xoay</a:t>
            </a:r>
            <a:endParaRPr lang="en-US" sz="2000">
              <a:solidFill>
                <a:schemeClr val="tx1"/>
              </a:solidFill>
              <a:latin typeface="Times New Roman" panose="02020603050405020304" charset="0"/>
              <a:cs typeface="Times New Roman" panose="02020603050405020304" charset="0"/>
            </a:endParaRPr>
          </a:p>
          <a:p>
            <a:pPr marL="914400" lvl="2" indent="457200" algn="l"/>
            <a:r>
              <a:rPr lang="en-US" sz="2000">
                <a:solidFill>
                  <a:schemeClr val="tx1"/>
                </a:solidFill>
                <a:latin typeface="Times New Roman" panose="02020603050405020304" charset="0"/>
                <a:cs typeface="Times New Roman" panose="02020603050405020304" charset="0"/>
              </a:rPr>
              <a:t>-Cảm biến góc xoay được sử dụng để nhận biết góc xoay, tối đa 360 độ, </a:t>
            </a:r>
            <a:endParaRPr lang="en-US" sz="2000">
              <a:solidFill>
                <a:schemeClr val="tx1"/>
              </a:solidFill>
              <a:latin typeface="Times New Roman" panose="02020603050405020304" charset="0"/>
              <a:cs typeface="Times New Roman" panose="02020603050405020304" charset="0"/>
            </a:endParaRPr>
          </a:p>
          <a:p>
            <a:pPr marL="914400" lvl="2" indent="457200" algn="l"/>
            <a:r>
              <a:rPr lang="en-US" sz="2000">
                <a:solidFill>
                  <a:schemeClr val="tx1"/>
                </a:solidFill>
                <a:latin typeface="Times New Roman" panose="02020603050405020304" charset="0"/>
                <a:cs typeface="Times New Roman" panose="02020603050405020304" charset="0"/>
              </a:rPr>
              <a:t>-Cảm biến thực tế là một biến trở được thiết kế dạng cầu phân áp nên giá trị trả ra là điện áp Analog tuyến tính với góc xoay của biến trở</a:t>
            </a:r>
            <a:endParaRPr lang="en-US" sz="2000">
              <a:solidFill>
                <a:schemeClr val="tx1"/>
              </a:solidFill>
              <a:latin typeface="Times New Roman" panose="02020603050405020304" charset="0"/>
              <a:cs typeface="Times New Roman" panose="02020603050405020304" charset="0"/>
            </a:endParaRPr>
          </a:p>
          <a:p>
            <a:pPr indent="457200" algn="l"/>
            <a:endParaRPr lang="en-US" sz="2000">
              <a:solidFill>
                <a:schemeClr val="tx1"/>
              </a:solidFill>
              <a:latin typeface="Times New Roman" panose="02020603050405020304" charset="0"/>
              <a:cs typeface="Times New Roman" panose="02020603050405020304" charset="0"/>
            </a:endParaRPr>
          </a:p>
        </p:txBody>
      </p:sp>
      <p:pic>
        <p:nvPicPr>
          <p:cNvPr id="100" name="Picture 99"/>
          <p:cNvPicPr/>
          <p:nvPr/>
        </p:nvPicPr>
        <p:blipFill>
          <a:blip r:embed="rId2"/>
          <a:stretch>
            <a:fillRect/>
          </a:stretch>
        </p:blipFill>
        <p:spPr>
          <a:xfrm>
            <a:off x="9596755" y="4421505"/>
            <a:ext cx="2595245" cy="2436495"/>
          </a:xfrm>
          <a:prstGeom prst="rect">
            <a:avLst/>
          </a:prstGeom>
          <a:noFill/>
          <a:ln w="9525">
            <a:noFill/>
          </a:ln>
        </p:spPr>
      </p:pic>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P spid="9" grpId="0" bldLvl="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6825</Words>
  <Application>WPS Presentation</Application>
  <PresentationFormat>Widescreen</PresentationFormat>
  <Paragraphs>175</Paragraphs>
  <Slides>20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SimSun</vt:lpstr>
      <vt:lpstr>Wingdings</vt:lpstr>
      <vt:lpstr>Times New Roman</vt:lpstr>
      <vt:lpstr>杨任东竹石体-Heavy</vt:lpstr>
      <vt:lpstr>Arial Unicode MS</vt:lpstr>
      <vt:lpstr>Wingdings</vt:lpstr>
      <vt:lpstr>Microsoft YaHei</vt:lpstr>
      <vt:lpstr>思源黑体 CN Normal</vt:lpstr>
      <vt:lpstr>SimHei</vt:lpstr>
      <vt:lpstr>Calibri</vt:lpstr>
      <vt:lpstr>Calibri Light</vt:lpstr>
      <vt:lpstr>Arial Unicode MS</vt:lpstr>
      <vt:lpstr>DengXian</vt:lpstr>
      <vt:lpstr>Calibri</vt:lpstr>
      <vt:lpstr>Office Theme</vt:lpstr>
      <vt:lpstr>CHÀO MỪNG THẦY, CÔ                       CÙNG TOÀN THỂ CÁC BẠN ĐẾN VỚI BUỔI BẢO VỆ ĐỒ ÁN TỐT NGHIỆP CỦA NHÓM CHÚNG EM </vt:lpstr>
      <vt:lpstr>THIẾT KẾ HỆ THỐNG  CÂN TỰ CÂN BẰNG</vt:lpstr>
      <vt:lpstr>01. TỔNG QUAN HỆ THỐNG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 Hướng phát triển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THẦY, CÔ CÙNG TOÀN THỂ CÁC BẠN ĐẾN VỚI BUỔI BẢO VỆ ĐỒ ÁN TỐT NGHIỆP CỦA NHÓM CHÚNG EM</dc:title>
  <dc:creator>KK</dc:creator>
  <cp:lastModifiedBy>dan</cp:lastModifiedBy>
  <cp:revision>78</cp:revision>
  <dcterms:created xsi:type="dcterms:W3CDTF">2023-04-18T08:32:00Z</dcterms:created>
  <dcterms:modified xsi:type="dcterms:W3CDTF">2023-12-10T15:11:31Z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6875DCCB7B0B43CE94DD5ABEA30B5D93_13</vt:lpwstr>
  </property>
  <property fmtid="{D5CDD505-2E9C-101B-9397-08002B2CF9AE}" pid="3" name="KSOProductBuildVer">
    <vt:lpwstr>1033-12.2.0.13359</vt:lpwstr>
  </property>
</Properties>
</file>